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492" r:id="rId5"/>
    <p:sldId id="259" r:id="rId6"/>
    <p:sldId id="473" r:id="rId7"/>
    <p:sldId id="475" r:id="rId8"/>
    <p:sldId id="478" r:id="rId9"/>
    <p:sldId id="484" r:id="rId10"/>
    <p:sldId id="477" r:id="rId11"/>
    <p:sldId id="476" r:id="rId12"/>
    <p:sldId id="480" r:id="rId13"/>
    <p:sldId id="481" r:id="rId14"/>
    <p:sldId id="482" r:id="rId15"/>
    <p:sldId id="483" r:id="rId16"/>
    <p:sldId id="486" r:id="rId17"/>
    <p:sldId id="485" r:id="rId18"/>
    <p:sldId id="487" r:id="rId19"/>
    <p:sldId id="479" r:id="rId20"/>
    <p:sldId id="488" r:id="rId21"/>
    <p:sldId id="489" r:id="rId22"/>
    <p:sldId id="490" r:id="rId23"/>
    <p:sldId id="491"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663" autoAdjust="0"/>
  </p:normalViewPr>
  <p:slideViewPr>
    <p:cSldViewPr snapToObjects="1">
      <p:cViewPr varScale="1">
        <p:scale>
          <a:sx n="80" d="100"/>
          <a:sy n="80" d="100"/>
        </p:scale>
        <p:origin x="-8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0" d="100"/>
          <a:sy n="70" d="100"/>
        </p:scale>
        <p:origin x="316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250A8C5-4D67-50D9-D302-0535329BFE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xmlns="" id="{E900BCB2-8460-D74B-4D60-DD0004BC67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E96E6F-A68B-4694-903A-A1E2FD24D196}" type="datetimeFigureOut">
              <a:rPr lang="en-CA" smtClean="0"/>
              <a:t>23/02/2023</a:t>
            </a:fld>
            <a:endParaRPr lang="en-CA"/>
          </a:p>
        </p:txBody>
      </p:sp>
      <p:sp>
        <p:nvSpPr>
          <p:cNvPr id="4" name="Footer Placeholder 3">
            <a:extLst>
              <a:ext uri="{FF2B5EF4-FFF2-40B4-BE49-F238E27FC236}">
                <a16:creationId xmlns:a16="http://schemas.microsoft.com/office/drawing/2014/main" xmlns="" id="{D916BF66-9F62-7838-AA82-0DCB695B24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xmlns="" id="{E02A91EB-BF4F-94D0-4C7C-A9EE8CFE6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1A4CF2-C24B-4761-A587-C00687A0FCDB}" type="slidenum">
              <a:rPr lang="en-CA" smtClean="0"/>
              <a:t>‹#›</a:t>
            </a:fld>
            <a:endParaRPr lang="en-CA"/>
          </a:p>
        </p:txBody>
      </p:sp>
    </p:spTree>
    <p:extLst>
      <p:ext uri="{BB962C8B-B14F-4D97-AF65-F5344CB8AC3E}">
        <p14:creationId xmlns:p14="http://schemas.microsoft.com/office/powerpoint/2010/main" val="3244662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7A13AC6-50F3-45D5-9AD2-146FDAABC733}" type="datetimeFigureOut">
              <a:rPr lang="pt-BR"/>
              <a:pPr>
                <a:defRPr/>
              </a:pPr>
              <a:t>23/02/2023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297A44-1DC5-4A65-B92C-B2AF5C595734}" type="slidenum">
              <a:rPr lang="pt-BR" altLang="en-US"/>
              <a:pPr/>
              <a:t>‹#›</a:t>
            </a:fld>
            <a:endParaRPr lang="pt-BR" altLang="en-US"/>
          </a:p>
        </p:txBody>
      </p:sp>
    </p:spTree>
    <p:extLst>
      <p:ext uri="{BB962C8B-B14F-4D97-AF65-F5344CB8AC3E}">
        <p14:creationId xmlns:p14="http://schemas.microsoft.com/office/powerpoint/2010/main" val="14740454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pma.de/dpma/wir_ueber_uns/geschichte/70jahrepatentamtinmuenchen/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dpma.de/dpma/wir_ueber_uns/geschichte/30jahre_einheit/index.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Germany did not exist as a modern state until 1871. Until then, the German speaking countries were historically split into the fiefdoms of local princes of greater or lesser importance. </a:t>
            </a:r>
          </a:p>
          <a:p>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4</a:t>
            </a:fld>
            <a:endParaRPr lang="pt-BR" altLang="en-US"/>
          </a:p>
        </p:txBody>
      </p:sp>
    </p:spTree>
    <p:extLst>
      <p:ext uri="{BB962C8B-B14F-4D97-AF65-F5344CB8AC3E}">
        <p14:creationId xmlns:p14="http://schemas.microsoft.com/office/powerpoint/2010/main" val="411652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spcAft>
                <a:spcPts val="1200"/>
              </a:spcAft>
            </a:pPr>
            <a:r>
              <a:rPr lang="de-DE" sz="1800" dirty="0">
                <a:effectLst/>
                <a:latin typeface="Times New Roman" panose="02020603050405020304" pitchFamily="18" charset="0"/>
                <a:ea typeface="Times New Roman" panose="02020603050405020304" pitchFamily="18" charset="0"/>
              </a:rPr>
              <a:t>Die damalige große Veränderung ergab sich gleich nach dem Zweiten Weltkrieg durch das Dekret Nr. 7.903 vom 27. August 1945, aus der das erste Gesetz zum Schutz des gewerblichen Eigentums des Landes entstand. Dieses wohlstrukturierte Gesetz erklärt in seinem Artikel 3, dass der Schutz des gewerblichen Eigentums sich durch folgende Grundsätze auszeichnet:</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Die Gewährung von Sonderrechten für Erfindungspatente, Gebrauchsmuster, Geschmacksmuster und neue Pflanzenzüchtungen;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die Eintragung von Marken, Handelsnamen, Firmenbezeichnungen; Handels- und Berufszeichen; Werbehinweisen und Reklamezeichen und gewerblichen Auszeichnungen;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die Bekämpfung von falschen Herkunftsbezeichnungen;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die Bekämpfung des unlauteren Wettbewerbs.</a:t>
            </a:r>
            <a:endParaRPr lang="en-CA" sz="1800" dirty="0">
              <a:effectLst/>
              <a:latin typeface="Times New Roman" panose="02020603050405020304" pitchFamily="18" charset="0"/>
              <a:ea typeface="Times New Roman" panose="02020603050405020304" pitchFamily="18" charset="0"/>
            </a:endParaRPr>
          </a:p>
          <a:p>
            <a:pPr algn="just">
              <a:spcAft>
                <a:spcPts val="1200"/>
              </a:spcAft>
            </a:pPr>
            <a:r>
              <a:rPr lang="de-DE" sz="1800" dirty="0">
                <a:effectLst/>
                <a:latin typeface="Times New Roman" panose="02020603050405020304" pitchFamily="18" charset="0"/>
                <a:ea typeface="Times New Roman" panose="02020603050405020304" pitchFamily="18" charset="0"/>
              </a:rPr>
              <a:t>Außer seiner oben beschriebenen Eigenschaften hat diese neue Gesetzgebung es endlich erreicht, verschiedene bisher im positiven Rechtswesen des brasilianischen gewerblichen Eigentumsrechts bestehende Lücken zu füllen, d.h. es hat spezifische Kapitel für Themen wie zum Beispiel "Gebrauchsmuster", "Geschmacksmuster" und sogar "neue Pflanzenzüchtungen" reserviert, obwohl während seiner Gültigkeitsperiode bisher keinerlei Sonderrechte für diese Art von Schöpfungen gewährt worden sind. Mehr noch, es wurde auf eine sehr klare und wirksame Art unter anderem die Gewährung der Eintragung von Industrie- und Handelsmarken und von Firmennamen eingeschlossen, indem gleichzeitig Definitionen solcher Handlungen gegeben wurden, die unlauteren Wettbewerb, Patent- oder Markenverletzungen darstellen, einschließlich der entsprechenden, im Straf- und Zivilrecht vorgesehenen Strafen.</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13</a:t>
            </a:fld>
            <a:endParaRPr lang="pt-BR" altLang="en-US"/>
          </a:p>
        </p:txBody>
      </p:sp>
    </p:spTree>
    <p:extLst>
      <p:ext uri="{BB962C8B-B14F-4D97-AF65-F5344CB8AC3E}">
        <p14:creationId xmlns:p14="http://schemas.microsoft.com/office/powerpoint/2010/main" val="42863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spcAft>
                <a:spcPts val="1200"/>
              </a:spcAft>
            </a:pPr>
            <a:r>
              <a:rPr lang="de-DE" sz="1800" dirty="0">
                <a:effectLst/>
                <a:latin typeface="Times New Roman" panose="02020603050405020304" pitchFamily="18" charset="0"/>
                <a:ea typeface="Times New Roman" panose="02020603050405020304" pitchFamily="18" charset="0"/>
              </a:rPr>
              <a:t>Mit dem Beginn der Revolution von 1964, die den Kommunismus aus dem Land verbannte, installierte sich in Brasilien für mehr als 20 Jahre eine Militärdiktatur, deren Wirtschaftspolitik der Schließung der Grenzen für den Import und einer starken Bevorzugung der staatlichen Unternehmen erheblich negative Auswirkungen zur Folge hatte, insbesondere für die nationalen privatrechtliehen Unternehmen bzw. die durch Tochtergesellschaften in Brasilien ansässigen ausländischen Unternehmen.</a:t>
            </a:r>
            <a:endParaRPr lang="en-CA" sz="1800" dirty="0">
              <a:effectLst/>
              <a:latin typeface="Times New Roman" panose="02020603050405020304" pitchFamily="18" charset="0"/>
              <a:ea typeface="Times New Roman" panose="02020603050405020304" pitchFamily="18" charset="0"/>
            </a:endParaRPr>
          </a:p>
          <a:p>
            <a:pPr algn="just">
              <a:spcAft>
                <a:spcPts val="1200"/>
              </a:spcAft>
            </a:pPr>
            <a:r>
              <a:rPr lang="de-DE" sz="1800" dirty="0">
                <a:effectLst/>
                <a:latin typeface="Times New Roman" panose="02020603050405020304" pitchFamily="18" charset="0"/>
                <a:ea typeface="Times New Roman" panose="02020603050405020304" pitchFamily="18" charset="0"/>
              </a:rPr>
              <a:t>Die während der Militärdiktatur verabschiedeten Gesetze zum Schutz des gewerblichen Eigentums (Dekrete Nr. 254 von 1967 und Nr. 1005 von 1969 und des Gesetzes Nr. 5.772 von 1971) enthielten Normen, welche die Schaffung neuer Technologien in Brasilien stark hemmten, indem sie erstens die Anerkennung von Patenten auf dem Gebiet der pharmazeutischen und Lebensmittelindustrie verboten (sowohl die Verfahren als auch die Substanzen), und zweitens den Schutz von Erfindungen im Bereich der Agrarchemie erschwerten (unter Berücksichtigung der Tatsache, dass Brasilien ein Land mit großer landwirtschaftlicher Kapazität ist), und indem sie drittens enorme Hindernisse für die Bezahlung und Überweisung von Lizenzgebühren für Marken und Patente schufen, unter dem speziellen Verbot von Bezahlung und Überweisung von Lizenzgebühren an im Ausland befindliche Muttergesellschaften und ihre brasilianischen Tochterunternehmen.</a:t>
            </a:r>
            <a:endParaRPr lang="en-CA" sz="1800" dirty="0">
              <a:effectLst/>
              <a:latin typeface="Times New Roman" panose="02020603050405020304" pitchFamily="18" charset="0"/>
              <a:ea typeface="Times New Roman" panose="02020603050405020304" pitchFamily="18" charset="0"/>
            </a:endParaRPr>
          </a:p>
          <a:p>
            <a:pPr algn="just">
              <a:spcAft>
                <a:spcPts val="1200"/>
              </a:spcAft>
            </a:pPr>
            <a:r>
              <a:rPr lang="de-DE" sz="1800" dirty="0">
                <a:effectLst/>
                <a:latin typeface="Times New Roman" panose="02020603050405020304" pitchFamily="18" charset="0"/>
                <a:ea typeface="Times New Roman" panose="02020603050405020304" pitchFamily="18" charset="0"/>
              </a:rPr>
              <a:t>Abgesehen von diesen Behinderungen, von denen nur dann Ausnahmen gemacht wurden, wenn es sich um die Übertragung von ausländischem "Know-how" an große brasilianische staatliche Körperschaften handelte, führte die Gesinnung, die sich unter den brasilianischen Behörden verbreitet hatte, das Land dazu, Missbrauch mit höchst negativen Auswirkungen auf das brasilianische Image, besonders im Ausland, zu treiben, indem z.B. die PVÜ nicht angewendet wurde, wodurch die Piraterie stark gefördert wurde. Eine Praxis, die sehr zur Vertreibung ausländischer Investoren aus dem Lande beigetragen hat.</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14</a:t>
            </a:fld>
            <a:endParaRPr lang="pt-BR" altLang="en-US"/>
          </a:p>
        </p:txBody>
      </p:sp>
    </p:spTree>
    <p:extLst>
      <p:ext uri="{BB962C8B-B14F-4D97-AF65-F5344CB8AC3E}">
        <p14:creationId xmlns:p14="http://schemas.microsoft.com/office/powerpoint/2010/main" val="234623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just">
              <a:spcAft>
                <a:spcPts val="1200"/>
              </a:spcAft>
            </a:pPr>
            <a:r>
              <a:rPr lang="de-DE" sz="1800" dirty="0">
                <a:effectLst/>
                <a:latin typeface="Times New Roman" panose="02020603050405020304" pitchFamily="18" charset="0"/>
                <a:ea typeface="Times New Roman" panose="02020603050405020304" pitchFamily="18" charset="0"/>
              </a:rPr>
              <a:t>Schon nach Ablauf von weniger als zwei Jahren seit der Ratifizierung des TRIPS-Abkommens durch und seiner Inkraftsetzung durch die Verordnung Nr. 1.535 vom 31. Dezember 1995 durch den Präsidenten der Republik ist am 14. Mai 1996 das Gesetz Nr. 9.279 verabschiedet worden, das die mit dem gewerblichen Eigentum verbundenen Rechte und Pflichten regelt. Es handelt sich um ein modernes und an diesen internationalen Vertrag angepasstes Gesetz, da es zum Beispiel folgende wichtige Punkte umfasst:</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Es sieht unterschiedslos den Schutz der gewerblichen Erfindungen vor, selbstverständlich unter Berücksichtigung der Kriterien der Neuheit, der erfinderischen Tätigkeit und der industriellen Verwertbarkeit.</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Es setzt für Erfindungspatente eine Mindestschutzfrist von zwanzig Jahren fest, gerechnet ab deren Hinterlegungsdatum.</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Außer Industrie-, Handels- und Dienstleistungsmarken schützt das neue brasilianische Gesetz auch Kollektivmarken und Gütezeichen.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Es sieht außerdem einen Schutz für die geographischen Bezeichnungen in seinen beiden Formen, also Herkunftsangaben und Ursprungsbezeichnungen vor, und</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gibt eine klare und präzise Definition der Übertretungen auf dem Gebiet des unlauteren Wettbewerbs, einschließlich der sogenannten "trade </a:t>
            </a:r>
            <a:r>
              <a:rPr lang="de-DE" sz="1800" dirty="0" err="1">
                <a:effectLst/>
                <a:latin typeface="Times New Roman" panose="02020603050405020304" pitchFamily="18" charset="0"/>
                <a:ea typeface="Times New Roman" panose="02020603050405020304" pitchFamily="18" charset="0"/>
              </a:rPr>
              <a:t>secrets</a:t>
            </a:r>
            <a:r>
              <a:rPr lang="de-DE" sz="1800" dirty="0">
                <a:effectLst/>
                <a:latin typeface="Times New Roman" panose="02020603050405020304" pitchFamily="18" charset="0"/>
                <a:ea typeface="Times New Roman" panose="02020603050405020304" pitchFamily="18" charset="0"/>
              </a:rPr>
              <a:t>" mitsamt der Festsetzung der Strafen für die Verantwortlichen auf dem Strafrechtsgebiet, mit denen keine Nachteile für die zivilrechtliche Verantwortlichkeit verbunden sind,</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es führt außerdem eine schnelle Abwicklung der Genehmigung der Verträge ein, welche die Lizenz von Patenten und Marken sowie für Know-how zum Ziel haben (zwecks Übertragung beim Patentamt).</a:t>
            </a:r>
            <a:endParaRPr lang="en-CA" sz="1800" dirty="0">
              <a:effectLst/>
              <a:latin typeface="Times New Roman" panose="02020603050405020304" pitchFamily="18" charset="0"/>
              <a:ea typeface="Times New Roman" panose="02020603050405020304" pitchFamily="18" charset="0"/>
            </a:endParaRPr>
          </a:p>
          <a:p>
            <a:pPr algn="just">
              <a:spcAft>
                <a:spcPts val="1200"/>
              </a:spcAft>
            </a:pPr>
            <a:r>
              <a:rPr lang="de-DE" sz="1800" dirty="0">
                <a:effectLst/>
                <a:latin typeface="Times New Roman" panose="02020603050405020304" pitchFamily="18" charset="0"/>
                <a:ea typeface="Times New Roman" panose="02020603050405020304" pitchFamily="18" charset="0"/>
              </a:rPr>
              <a:t>Zahllose weitere Änderungen sind in das neue Gesetz aufgenommen worden, von denen die folgenden erwähnenswert sind:</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eine Schonfrist des Patentgesuches während der seiner Einreichung vorausgehenden 12 Monate, innerhalb derer Veröffentlichungen durch den Erfinder die Neuheit der Erfindung nicht beeinträchtigen;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eine schnellere Abwicklung der Patentgesuche durch die Abschaffung von überflüssigen bürokratischen Schritten, wie zum Beispiel des Einspruchsrechtes gegen die Patenterteilung. Nach der Erteilung des Patents können diejenigen, die sich geschädigt sehen, dessen Nichtigkeit in einem administrativen Verfahren (innerhalb von sechs Monaten ab Zulassungsdatum) oder jederzeit durch eine gerichtliche Nichtigkeitsklage beantragen.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Ferner wurde ein System für Angebote von Patentlizenzen geschaffen. Sobald die Lizenz vom Patentinhaber beantragt und in der Zeitschrift für gewerblichen Rechtsschutz veröffentlicht worden ist, kann das Patent keinen Zwangslizenzen mehr unterworfen werden, und die entsprechenden Jahresbeiträge werden auf die Hälfte herabgesetzt, solange kein Angebotsverzicht beantragt worden ist.</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Weiterhin ist eine Urkunde für Zusätze an Erfindungen eingeführt worden, um eine an einem erfundenen Gegenstand vorgenommene Verbesserung oder Weiterentwicklung zu schützen, selbst wenn diese in sich keine erfinderische Aktivität darstellt, vorausgesetzt, dass der betreffende Schritt sich in das Konzept der Erfindung einfügt</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Mit dem Ziel, Designer anzuspornen, ist ein System zur Eintragung von Geschmacksmustern in das Gesetz eingefügt worden, welches sofort ab dessen Bekanntmachung gültig sein wird;</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Im Kapitel über Marken ist die Eintragung der sogenannten dreidimensionalen Marken vorgesehen;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Wirksame Mechanismen für die Bekämpfung der Piraterie von Marken wurden eingeführt, wie zum Beispiel die Verhinderung der Eintragung von Marken, die ganz oder teilweise eine Marke, die dem Antragsteller aufgrund seiner Tätigkeit offensichtlich nicht unbekannt sein kann, reproduziert oder nachahmt, und deren Inhaber im Nationalgebiet wohnhaft oder ansässig ist, oder in einem Land, mit dem Brasilien ein Abkommen hat oder dem gegenüber es Gegenseitigkeit der Behandlung zugesichert hat - sofern die Marke das Ziel hat, ein identisches, ähnliches oder artgleiches Produkt bzw. Dienstleistung zu bezeichnen, welches dazu geeignet ist, Verwechslungen oder Gedankenverknüpfungen mit der betreffenden fremden Marke herzustellen.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Ein Sonderschutz wird der berühmten Marke in allen Tätigkeitsbereichen gewährt, sowie den notorisch bekannten Marken innerhalb ihres Tätigkeitsbereiches nach Maßgabe des Artikels 6 der Pariser Verbandsübereinkunft (PVÜ), unabhängig davon, ob sie vorher in Brasilien hinterlegt oder eingetragen worden sind;</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Außerdem ist das Eintragungsverfahren von Marken vereinfacht worden, indem die Möglichkeit, gegen ihre Erteilung administrative Beschwerde einzulegen, abgeschafft worden ist. Den durch die Eintragung der Marken Geschädigten ist das Recht, ihre Nichtigkeit zu beweisen, durch ein administratives Verfahren (innerhalb von 180 Tagen nach Ausgabe der Eintragungsbescheinigung) oder durch ein gerichtliches Verfahren (innerhalb von fünf Jahren ab Eintragungsdatum) gewährleistet;</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Das neue Gesetz erlaubt, dass der Inhaber einer eingetragenen Marke in einem Land, das Mitglied der PVÜ ist, durch gerichtliche Klage die Zueignung der Eintragung nach den Bedingungen des Artikels 6, </a:t>
            </a:r>
            <a:r>
              <a:rPr lang="de-DE" sz="1800" dirty="0" err="1">
                <a:effectLst/>
                <a:latin typeface="Times New Roman" panose="02020603050405020304" pitchFamily="18" charset="0"/>
                <a:ea typeface="Times New Roman" panose="02020603050405020304" pitchFamily="18" charset="0"/>
              </a:rPr>
              <a:t>septies</a:t>
            </a:r>
            <a:r>
              <a:rPr lang="de-DE" sz="1800" dirty="0">
                <a:effectLst/>
                <a:latin typeface="Times New Roman" panose="02020603050405020304" pitchFamily="18" charset="0"/>
                <a:ea typeface="Times New Roman" panose="02020603050405020304" pitchFamily="18" charset="0"/>
              </a:rPr>
              <a:t> jenes Abkommens beanspruchen kann (die gleiche Möglichkeit besteht in Bezug auf Patente);</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Nach der Definition der gegen Patente, Geschmacksmuster, Marken, geographische Angaben und den verbotenen unlauteren Wettbewerb begangenen Gesetzesverletzungen bestimmt das neue brasilianische Gesetz zum Schutz des gewerblichen Eigentums, dass - unabhängig von der kriminellen Handlung, die zu bekämpfen sein Ziel ist - der Geschädigte eine entsprechende zivilrechtliche Klage einreichen kann, um die Unterlassung der Verletzung zu erreichen sowie auch eine Wiedergutmachung zu fordern, gestützt auf: i) die Vorteile, die der Geschädigte erzielt hätte, wenn die Rechtsverletzung nicht stattgefunden hätte; ii) die durch den Urheber der Rechtsverletzung erzielten Vorteile; oder iii) die Vergütung, die der Urheber der Rechtsverletzung dem gesetzlich Geschädigten für die Lizenz hätte zahlen müssen, die jenem erlaubt hätte, rechtmäßigen Profit aus dem betreffenden Vertragsgegenstand zu ziehen;</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Im Rahmen der zivilrechtliehen Klage gegen die Verletzung von gewerblichen Eigentumsrechten und unlauterem Wettbewerb kann außerdem der Richter zur Vermeidung von nicht oder nur schwer wieder gutzumachenden Schäden noch vor der Ladung des Beklagten eine einstweilige Verfügung betreffend die Unterlassung der Verletzung bzw. der Handlung, die eine solche ermöglicht, erlassen und zwar, falls er es für nötig hält, mittels Kaution in Geld oder einer Bürgschaftserklärung.</a:t>
            </a:r>
            <a:endParaRPr lang="en-CA"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Wingdings" panose="05000000000000000000" pitchFamily="2" charset="2"/>
              <a:buChar char=""/>
            </a:pPr>
            <a:r>
              <a:rPr lang="de-DE" sz="1800" dirty="0">
                <a:effectLst/>
                <a:latin typeface="Times New Roman" panose="02020603050405020304" pitchFamily="18" charset="0"/>
                <a:ea typeface="Times New Roman" panose="02020603050405020304" pitchFamily="18" charset="0"/>
              </a:rPr>
              <a:t>Ferner wurde im Kapitel der Patente der Begriff des "</a:t>
            </a:r>
            <a:r>
              <a:rPr lang="de-DE" sz="1800" dirty="0" err="1">
                <a:effectLst/>
                <a:latin typeface="Times New Roman" panose="02020603050405020304" pitchFamily="18" charset="0"/>
                <a:ea typeface="Times New Roman" panose="02020603050405020304" pitchFamily="18" charset="0"/>
              </a:rPr>
              <a:t>contributory</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infringement</a:t>
            </a:r>
            <a:r>
              <a:rPr lang="de-DE" sz="1800" dirty="0">
                <a:effectLst/>
                <a:latin typeface="Times New Roman" panose="02020603050405020304" pitchFamily="18" charset="0"/>
                <a:ea typeface="Times New Roman" panose="02020603050405020304" pitchFamily="18" charset="0"/>
              </a:rPr>
              <a:t>" eingeführt, womit nach der Definition des Gesetzes als Verletzungshandlung die Lieferung von Teilen eines patentierten Produktes, Materials oder Einrichtungen genannt wird, deren Ziel es ist, ein patentiertes Verfahren anzuwenden, sofern die Endanwendung des Teiles, Materials oder der Einrichtung notwendigerweise eine Verwertung des Patentgegenstandes darstellt;</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15</a:t>
            </a:fld>
            <a:endParaRPr lang="pt-BR" altLang="en-US"/>
          </a:p>
        </p:txBody>
      </p:sp>
    </p:spTree>
    <p:extLst>
      <p:ext uri="{BB962C8B-B14F-4D97-AF65-F5344CB8AC3E}">
        <p14:creationId xmlns:p14="http://schemas.microsoft.com/office/powerpoint/2010/main" val="38521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Facts About Brazil</a:t>
            </a:r>
          </a:p>
          <a:p>
            <a:r>
              <a:rPr lang="en-CA" dirty="0"/>
              <a:t>This map illustrates Brazil’s geographical position on the South American continent. Note that the major southern neighbors are not members of PCT.</a:t>
            </a:r>
          </a:p>
          <a:p>
            <a:r>
              <a:rPr lang="en-CA" dirty="0"/>
              <a:t>This is a serious problem, because Brazilian patent applicants must decide whether to seek protection in these countries within six months.</a:t>
            </a:r>
          </a:p>
          <a:p>
            <a:r>
              <a:rPr lang="en-CA" dirty="0"/>
              <a:t>Protection in Paraguay is important because of the contraband routes protected by transit agreements.</a:t>
            </a: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16</a:t>
            </a:fld>
            <a:endParaRPr lang="pt-BR" altLang="en-US"/>
          </a:p>
        </p:txBody>
      </p:sp>
    </p:spTree>
    <p:extLst>
      <p:ext uri="{BB962C8B-B14F-4D97-AF65-F5344CB8AC3E}">
        <p14:creationId xmlns:p14="http://schemas.microsoft.com/office/powerpoint/2010/main" val="405718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l"/>
            <a:r>
              <a:rPr lang="de-DE" sz="2800" b="0" i="0" dirty="0">
                <a:solidFill>
                  <a:srgbClr val="000000"/>
                </a:solidFill>
                <a:effectLst/>
                <a:latin typeface="BundesSansWeb"/>
              </a:rPr>
              <a:t>Dank des starken Personalzuwachses musste es in den folgenden Jahren mehrfach in größere Gebäude umziehen, bis im Jahre 1905 das große Dienstgebäude in der Gitschiner Straße in Berlin-Kreuzberg bezogen werden konnte.</a:t>
            </a:r>
            <a:br>
              <a:rPr lang="de-DE" sz="2800" b="0" i="0" dirty="0">
                <a:solidFill>
                  <a:srgbClr val="000000"/>
                </a:solidFill>
                <a:effectLst/>
                <a:latin typeface="BundesSansWeb"/>
              </a:rPr>
            </a:br>
            <a:r>
              <a:rPr lang="de-DE" sz="2800" b="0" i="0" dirty="0">
                <a:solidFill>
                  <a:srgbClr val="000000"/>
                </a:solidFill>
                <a:effectLst/>
                <a:latin typeface="BundesSansWeb"/>
              </a:rPr>
              <a:t>Bis 1945 blieb die Behörde, die seit 1919 "Reichspatentamt" hieß, in der Gitschiner Straße in Berlin. Als die Nationalsozialisten nach ihrer Machtübernahme am 30. Januar 1933 auf dem Patentamt eine Hakenkreuzfahne hissten, holte der damalige Präsident Johannes Eylau diese eigenhändig herunter. Er wurde daraufhin später in ein anderes Ministerium versetzt.</a:t>
            </a:r>
            <a:br>
              <a:rPr lang="de-DE" sz="2800" b="0" i="0" dirty="0">
                <a:solidFill>
                  <a:srgbClr val="000000"/>
                </a:solidFill>
                <a:effectLst/>
                <a:latin typeface="BundesSansWeb"/>
              </a:rPr>
            </a:br>
            <a:r>
              <a:rPr lang="de-DE" sz="2800" b="0" i="0" dirty="0">
                <a:solidFill>
                  <a:srgbClr val="000000"/>
                </a:solidFill>
                <a:effectLst/>
                <a:latin typeface="BundesSansWeb"/>
              </a:rPr>
              <a:t>Mit der Gründung der Bundesrepublik nahm die Wiedereröffnung des Patentamts Fahrt auf. Am 12. August 1949 trat ein „Gesetz über die Errichtung eines Patentamts“ in Kraft. Nur wenige Monate später, am 1. Oktober 1949, nahm das </a:t>
            </a:r>
            <a:r>
              <a:rPr lang="de-DE" sz="2800" b="0" i="0" u="sng" dirty="0">
                <a:solidFill>
                  <a:srgbClr val="004B76"/>
                </a:solidFill>
                <a:effectLst/>
                <a:latin typeface="BundesSansWeb"/>
                <a:hlinkClick r:id="rId3"/>
              </a:rPr>
              <a:t>neue Deutsche Patentamt </a:t>
            </a:r>
            <a:r>
              <a:rPr lang="de-DE" sz="2800" b="0" i="0" dirty="0">
                <a:solidFill>
                  <a:srgbClr val="000000"/>
                </a:solidFill>
                <a:effectLst/>
                <a:latin typeface="BundesSansWeb"/>
              </a:rPr>
              <a:t>seine Arbeit auf – aber in München, was damals nicht unumstritten war. Dienstort der 423 Mitarbeiter war zunächst der Bibliothekstrakt des Deutschen Museums.</a:t>
            </a:r>
          </a:p>
          <a:p>
            <a:pPr algn="l"/>
            <a:r>
              <a:rPr lang="de-DE" sz="2800" b="0" i="0" dirty="0">
                <a:solidFill>
                  <a:srgbClr val="000000"/>
                </a:solidFill>
                <a:effectLst/>
                <a:latin typeface="BundesSansWeb"/>
              </a:rPr>
              <a:t>1953 begannen in unmittelbarer Nachbarschaft die Bauarbeiten für ein eigenes Patentamtsgebäude. Zunächst entstand der sogenannte </a:t>
            </a:r>
            <a:r>
              <a:rPr lang="de-DE" sz="2800" b="0" i="0" dirty="0" err="1">
                <a:solidFill>
                  <a:srgbClr val="000000"/>
                </a:solidFill>
                <a:effectLst/>
                <a:latin typeface="BundesSansWeb"/>
              </a:rPr>
              <a:t>Atriumsbau</a:t>
            </a:r>
            <a:r>
              <a:rPr lang="de-DE" sz="2800" b="0" i="0" dirty="0">
                <a:solidFill>
                  <a:srgbClr val="000000"/>
                </a:solidFill>
                <a:effectLst/>
                <a:latin typeface="BundesSansWeb"/>
              </a:rPr>
              <a:t> an der Zweibrückenstraße 12, dann das Backsteinhochhaus. 1959 war der Umzug in das neue Dienstgebäude abgeschlossen.</a:t>
            </a:r>
            <a:br>
              <a:rPr lang="de-DE" sz="2800" b="0" i="0" dirty="0">
                <a:solidFill>
                  <a:srgbClr val="000000"/>
                </a:solidFill>
                <a:effectLst/>
                <a:latin typeface="BundesSansWeb"/>
              </a:rPr>
            </a:br>
            <a:endParaRPr lang="de-DE" sz="2800" b="0" i="0" dirty="0">
              <a:solidFill>
                <a:srgbClr val="000000"/>
              </a:solidFill>
              <a:effectLst/>
              <a:latin typeface="BundesSansWeb"/>
            </a:endParaRPr>
          </a:p>
          <a:p>
            <a:pPr algn="l"/>
            <a:r>
              <a:rPr lang="de-DE" sz="2800" b="0" i="0" dirty="0">
                <a:solidFill>
                  <a:srgbClr val="000000"/>
                </a:solidFill>
                <a:effectLst/>
                <a:latin typeface="BundesSerifWeb"/>
              </a:rPr>
              <a:t>Weitere wichtige Daten aus der Geschichte des Patentamts:</a:t>
            </a:r>
          </a:p>
          <a:p>
            <a:pPr algn="l"/>
            <a:r>
              <a:rPr lang="de-DE" sz="2800" b="0" i="0" dirty="0">
                <a:solidFill>
                  <a:srgbClr val="333333"/>
                </a:solidFill>
                <a:effectLst/>
                <a:latin typeface="BundesSansWeb"/>
              </a:rPr>
              <a:t>Dienststelle Jena</a:t>
            </a:r>
          </a:p>
          <a:p>
            <a:pPr algn="l">
              <a:buFont typeface="Arial" panose="020B0604020202020204" pitchFamily="34" charset="0"/>
              <a:buChar char="•"/>
            </a:pPr>
            <a:r>
              <a:rPr lang="de-DE" sz="2800" b="1" i="0" dirty="0">
                <a:solidFill>
                  <a:srgbClr val="000000"/>
                </a:solidFill>
                <a:effectLst/>
                <a:latin typeface="BundesSansWeb"/>
              </a:rPr>
              <a:t>1977 – Auf dem Weg zum europäischen Patent: </a:t>
            </a:r>
            <a:r>
              <a:rPr lang="de-DE" sz="2800" b="0" i="0" dirty="0">
                <a:solidFill>
                  <a:srgbClr val="000000"/>
                </a:solidFill>
                <a:effectLst/>
                <a:latin typeface="BundesSansWeb"/>
              </a:rPr>
              <a:t>Infolge des Europäischen Patentübereinkommens von 1973 und auch dank des Einsatzes des DPA für den Standort München entstand 1977 direkt neben dem Deutschen das Europäische Patentamt.</a:t>
            </a:r>
          </a:p>
          <a:p>
            <a:pPr algn="l">
              <a:buFont typeface="Arial" panose="020B0604020202020204" pitchFamily="34" charset="0"/>
              <a:buChar char="•"/>
            </a:pPr>
            <a:r>
              <a:rPr lang="de-DE" sz="2800" b="1" i="0" dirty="0">
                <a:solidFill>
                  <a:srgbClr val="000000"/>
                </a:solidFill>
                <a:effectLst/>
                <a:latin typeface="BundesSansWeb"/>
              </a:rPr>
              <a:t>1990 - Wiedervereinigung:</a:t>
            </a:r>
            <a:r>
              <a:rPr lang="de-DE" sz="2800" b="0" i="0" dirty="0">
                <a:solidFill>
                  <a:srgbClr val="000000"/>
                </a:solidFill>
                <a:effectLst/>
                <a:latin typeface="BundesSansWeb"/>
              </a:rPr>
              <a:t> Die DDR hatte im September 1950 mit dem „Amt für Erfindungs- und Patentwesen“ (AFEP) eine eigene Behörde für geistige Schutzrechte gegründet. Nach der </a:t>
            </a:r>
            <a:r>
              <a:rPr lang="de-DE" sz="2800" b="0" i="0" u="sng" dirty="0">
                <a:solidFill>
                  <a:srgbClr val="004B76"/>
                </a:solidFill>
                <a:effectLst/>
                <a:latin typeface="BundesSansWeb"/>
                <a:hlinkClick r:id="rId4"/>
              </a:rPr>
              <a:t>Wiedervereinigung</a:t>
            </a:r>
            <a:r>
              <a:rPr lang="de-DE" sz="2800" b="0" i="0" dirty="0">
                <a:solidFill>
                  <a:srgbClr val="000000"/>
                </a:solidFill>
                <a:effectLst/>
                <a:latin typeface="BundesSansWeb"/>
              </a:rPr>
              <a:t> am 3. Oktober 1990 übernahm das Deutsche Patentamt die Aufgaben des AFEP sowie dessen rund 600 Mitarbeiterinnen und Mitarbeiter und etwa 13,5 Millionen Patentdokumente.</a:t>
            </a:r>
          </a:p>
          <a:p>
            <a:pPr algn="l"/>
            <a:r>
              <a:rPr lang="de-DE" sz="2800" b="0" i="0" dirty="0">
                <a:solidFill>
                  <a:srgbClr val="333333"/>
                </a:solidFill>
                <a:effectLst/>
                <a:latin typeface="BundesSansWeb"/>
              </a:rPr>
              <a:t>Neue Bezeichnung seit 1998</a:t>
            </a:r>
          </a:p>
          <a:p>
            <a:pPr algn="l">
              <a:buFont typeface="Arial" panose="020B0604020202020204" pitchFamily="34" charset="0"/>
              <a:buChar char="•"/>
            </a:pPr>
            <a:r>
              <a:rPr lang="de-DE" sz="2800" b="1" i="0" dirty="0">
                <a:solidFill>
                  <a:srgbClr val="000000"/>
                </a:solidFill>
                <a:effectLst/>
                <a:latin typeface="BundesSansWeb"/>
              </a:rPr>
              <a:t>1998 - Errichtung der Dienststelle Jena; Umbenennung in "Deutsches Patent- und Markenamt":</a:t>
            </a:r>
            <a:r>
              <a:rPr lang="de-DE" sz="2800" b="0" i="0" dirty="0">
                <a:solidFill>
                  <a:srgbClr val="000000"/>
                </a:solidFill>
                <a:effectLst/>
                <a:latin typeface="BundesSansWeb"/>
              </a:rPr>
              <a:t> Mit der Verlagerung des größten Teils der Dienststelle Berlin nach Jena zum 1. September 1998</a:t>
            </a:r>
          </a:p>
          <a:p>
            <a:endParaRPr lang="de-DE" sz="1800" dirty="0">
              <a:effectLst/>
              <a:latin typeface="Times New Roman" panose="02020603050405020304" pitchFamily="18" charset="0"/>
              <a:ea typeface="Times New Roman" panose="02020603050405020304" pitchFamily="18" charset="0"/>
            </a:endParaRPr>
          </a:p>
          <a:p>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Verordnung Nr. 16.264 vom 19. Oktober 1926, die nicht nur die Gewährung von Erfindungspatenten und Markeneintragungen regelte, sondern auch die "Generalverwaltung der gewerblichen Rechte" als kompetentes Organ für die Ausübung jener Aufgaben ins Leben rief.</a:t>
            </a:r>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17</a:t>
            </a:fld>
            <a:endParaRPr lang="pt-BR" altLang="en-US"/>
          </a:p>
        </p:txBody>
      </p:sp>
    </p:spTree>
    <p:extLst>
      <p:ext uri="{BB962C8B-B14F-4D97-AF65-F5344CB8AC3E}">
        <p14:creationId xmlns:p14="http://schemas.microsoft.com/office/powerpoint/2010/main" val="382230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pt-BR" dirty="0" err="1"/>
              <a:t>From</a:t>
            </a:r>
            <a:r>
              <a:rPr lang="pt-BR" dirty="0"/>
              <a:t> </a:t>
            </a:r>
            <a:r>
              <a:rPr lang="pt-BR" dirty="0" err="1"/>
              <a:t>the</a:t>
            </a:r>
            <a:r>
              <a:rPr lang="pt-BR" dirty="0"/>
              <a:t> site </a:t>
            </a:r>
            <a:r>
              <a:rPr lang="pt-BR" dirty="0" err="1"/>
              <a:t>of</a:t>
            </a:r>
            <a:r>
              <a:rPr lang="pt-BR" dirty="0"/>
              <a:t> </a:t>
            </a:r>
            <a:r>
              <a:rPr lang="pt-BR" dirty="0" err="1"/>
              <a:t>the</a:t>
            </a:r>
            <a:r>
              <a:rPr lang="pt-BR" dirty="0"/>
              <a:t> DPMA</a:t>
            </a:r>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18</a:t>
            </a:fld>
            <a:endParaRPr lang="pt-BR" altLang="en-US"/>
          </a:p>
        </p:txBody>
      </p:sp>
    </p:spTree>
    <p:extLst>
      <p:ext uri="{BB962C8B-B14F-4D97-AF65-F5344CB8AC3E}">
        <p14:creationId xmlns:p14="http://schemas.microsoft.com/office/powerpoint/2010/main" val="266128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19</a:t>
            </a:fld>
            <a:endParaRPr lang="pt-BR" altLang="en-US"/>
          </a:p>
        </p:txBody>
      </p:sp>
    </p:spTree>
    <p:extLst>
      <p:ext uri="{BB962C8B-B14F-4D97-AF65-F5344CB8AC3E}">
        <p14:creationId xmlns:p14="http://schemas.microsoft.com/office/powerpoint/2010/main" val="290161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20</a:t>
            </a:fld>
            <a:endParaRPr lang="pt-BR" altLang="en-US"/>
          </a:p>
        </p:txBody>
      </p:sp>
    </p:spTree>
    <p:extLst>
      <p:ext uri="{BB962C8B-B14F-4D97-AF65-F5344CB8AC3E}">
        <p14:creationId xmlns:p14="http://schemas.microsoft.com/office/powerpoint/2010/main" val="242914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Auch nach der Gründung des Deutschen Reichs im Jahre 1871 wurde kontrovers über einen einheitlichen Patentschutz diskutiert. Noch 1864 hatten die deutschen Handelskammern die Abschaffung der Patente gefordert, weil sie „schädlich für den allgemeinen Wohlstand“ seien (siehe den Hauptartikel Antipatentbewegung). Chemnitz – als eine der bedeutenden Industriestädte des Deutschen Reiches – wurde zur Wiege des deutschen Patentgesetzes und spielte bei der Schaffung des deutschen Patentrechtes eine wesentliche Rolle.</a:t>
            </a:r>
          </a:p>
          <a:p>
            <a:endParaRPr lang="de-DE" dirty="0"/>
          </a:p>
          <a:p>
            <a:r>
              <a:rPr lang="de-DE" dirty="0"/>
              <a:t>So wurde auf Anregung des Erfinders und Industriellen Werner von Siemens und des damaligen Chemnitzer Oberbürgermeisters Dr. Wilhelm André der Patentschutzverein gegründet. Von dem Verein unter Siemens' Vorsitz wurden die Juristen André sowie Rudolf Klostermann und Joseph Rosenthal beauftragt, einen Entwurf für das Patentgesetz auszuarbeiten. Doch erst als sich Werner von Siemens persönlich an Kanzler Bismarck wandte, ging es in der Einführung des deutschen Patentrechtes wieder weiter. Dabei wies Werner von Siemens darauf hin, dass deutsche Produkte bisher in aller Welt als „billig und schlecht“ galten. Deswegen diene aus seiner Sicht ein Patentgesetz auch dazu, die deutsche Industrie zu stärken und ihr mehr Ansehen in der Welt zu verschaffen.</a:t>
            </a:r>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5</a:t>
            </a:fld>
            <a:endParaRPr lang="pt-BR" altLang="en-US"/>
          </a:p>
        </p:txBody>
      </p:sp>
    </p:spTree>
    <p:extLst>
      <p:ext uri="{BB962C8B-B14F-4D97-AF65-F5344CB8AC3E}">
        <p14:creationId xmlns:p14="http://schemas.microsoft.com/office/powerpoint/2010/main" val="206712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Am 25. Mai 1877 wurde das deutsche Patentgesetz verabschiedet.[11] Der André-Entwurf war nur leicht modifiziert von den Abgeordneten angenommen worden. Seine Grundzüge gelten bis heute.</a:t>
            </a:r>
          </a:p>
          <a:p>
            <a:endParaRPr lang="de-DE" dirty="0"/>
          </a:p>
          <a:p>
            <a:r>
              <a:rPr lang="de-DE" dirty="0"/>
              <a:t>Dass sich ausgerechnet der damalige Chemnitzer Oberbürgermeister Wilhelm André – von 1874 bis 1896 – an der Einführung des deutschen Patentrechtes beteiligte, war kein Zufall: Chemnitz war zu jener Zeit eine Industriestadt von Weltrang, in der zahlreiche Erfindungen gemacht wurden. Diese sollten vor Nachahmern geschützt werden. Deutlich zeigt sich das daran, dass 1891 – nur 14 Jahre nach Einführung des deutschen Patentgesetzes – sechsmal so viele Patentanmeldungen aus Chemnitz kamen wie im Reichsdurchschnitt.</a:t>
            </a:r>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6</a:t>
            </a:fld>
            <a:endParaRPr lang="pt-BR" altLang="en-US"/>
          </a:p>
        </p:txBody>
      </p:sp>
    </p:spTree>
    <p:extLst>
      <p:ext uri="{BB962C8B-B14F-4D97-AF65-F5344CB8AC3E}">
        <p14:creationId xmlns:p14="http://schemas.microsoft.com/office/powerpoint/2010/main" val="40762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territory was claimed by Portugal in 1500 under the terms of the Treaty of Tordesillas.</a:t>
            </a:r>
          </a:p>
          <a:p>
            <a:r>
              <a:rPr lang="en-CA" dirty="0"/>
              <a:t>Jesuits were sent to Brazil in 1549 where they set up a system of registration which still has a strong influence in Brazilian legal culture today.</a:t>
            </a:r>
          </a:p>
          <a:p>
            <a:r>
              <a:rPr lang="en-CA" dirty="0"/>
              <a:t>For example, even today the establishment of rights begins with their registration. Therefore, IP rights are only acknowledged and protected after their registration has been granted. Use does not constitute any entitlement.</a:t>
            </a:r>
          </a:p>
          <a:p>
            <a:endParaRPr lang="en-CA" dirty="0"/>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7</a:t>
            </a:fld>
            <a:endParaRPr lang="pt-BR" altLang="en-US"/>
          </a:p>
        </p:txBody>
      </p:sp>
    </p:spTree>
    <p:extLst>
      <p:ext uri="{BB962C8B-B14F-4D97-AF65-F5344CB8AC3E}">
        <p14:creationId xmlns:p14="http://schemas.microsoft.com/office/powerpoint/2010/main" val="48770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IP norms valid in Brazil stem from a royal decree of 1809. The terms were influenced by British norms; Britain was Portugal’s principal ally against Napoleonic France.</a:t>
            </a: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8</a:t>
            </a:fld>
            <a:endParaRPr lang="pt-BR" altLang="en-US"/>
          </a:p>
        </p:txBody>
      </p:sp>
    </p:spTree>
    <p:extLst>
      <p:ext uri="{BB962C8B-B14F-4D97-AF65-F5344CB8AC3E}">
        <p14:creationId xmlns:p14="http://schemas.microsoft.com/office/powerpoint/2010/main" val="329845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Brazilian constitution established the inventor’s rights. The term “discovery” was used instead of “invention”. Also, the constituent foresaw the need to codify this privilege by means of a specific law. </a:t>
            </a: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9</a:t>
            </a:fld>
            <a:endParaRPr lang="pt-BR" altLang="en-US"/>
          </a:p>
        </p:txBody>
      </p:sp>
    </p:spTree>
    <p:extLst>
      <p:ext uri="{BB962C8B-B14F-4D97-AF65-F5344CB8AC3E}">
        <p14:creationId xmlns:p14="http://schemas.microsoft.com/office/powerpoint/2010/main" val="46701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law of 1830 established inventors’ and discoverers’ rights.</a:t>
            </a: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10</a:t>
            </a:fld>
            <a:endParaRPr lang="pt-BR" altLang="en-US"/>
          </a:p>
        </p:txBody>
      </p:sp>
    </p:spTree>
    <p:extLst>
      <p:ext uri="{BB962C8B-B14F-4D97-AF65-F5344CB8AC3E}">
        <p14:creationId xmlns:p14="http://schemas.microsoft.com/office/powerpoint/2010/main" val="419884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Ein Gesetz betreffend die Eintragung von Marken wurde in Brasilien jedoch erstmals im Jahre 1875, während des Zweiten Kaiserreiches eingeführt.</a:t>
            </a:r>
          </a:p>
          <a:p>
            <a:r>
              <a:rPr lang="de-DE" dirty="0"/>
              <a:t>Das Kuriose am Erlass dieses Gesetzes ist, dass es in der Absicht erfolgte, eine bis dahin existierende Lücke in der brasilianischen Gesetzgebung zu schließen, die verantwortlich war für den durch den Gerichtshof des Staates Bahia ausgesprochenen Freispruches der Teilhaber eines Unternehmens, das angeklagt war, die Marke AREIA PRETA (Schwarzer Sand) als Marke für Schnupftabak verletzt zu haben, mit dem Argument, dass dieselbe nicht der widerrechtlichen Nutzung belangt werden könne, derer es angeklagt war, da in Brasilien keine Rechtsmittel existierten, die eine Verletzung von Marken verböten.</a:t>
            </a:r>
          </a:p>
          <a:p>
            <a:r>
              <a:rPr lang="en-CA" dirty="0"/>
              <a:t>stablished inventors’ and discoverers’ rights.</a:t>
            </a: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11</a:t>
            </a:fld>
            <a:endParaRPr lang="pt-BR" altLang="en-US"/>
          </a:p>
        </p:txBody>
      </p:sp>
    </p:spTree>
    <p:extLst>
      <p:ext uri="{BB962C8B-B14F-4D97-AF65-F5344CB8AC3E}">
        <p14:creationId xmlns:p14="http://schemas.microsoft.com/office/powerpoint/2010/main" val="54340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de-DE" sz="1800" dirty="0">
                <a:effectLst/>
                <a:latin typeface="Times New Roman" panose="02020603050405020304" pitchFamily="18" charset="0"/>
                <a:ea typeface="Times New Roman" panose="02020603050405020304" pitchFamily="18" charset="0"/>
              </a:rPr>
              <a:t>Zum Ende des XIX. Jahrhunderts, genauer gesagt, im Zeitraum zwischen den Jahren 1876 und 1884, schloss Brasilien mit Frankreich, Belgien, Deutschland, Italien, den USA, Portugal und Dänemark diplomatische Verträge zum Schutz von Industrie- und Handelsmarken ab, wobei die Gegenseitigkeit dieses Schutzes und die Garantie der Marken von in jenen Ländern wohnhaften brasilianischen Staatsangehörigen und von in Brasilien wohnenden Staatsangehörigen jener Länder gewährleistet wurde.</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297A44-1DC5-4A65-B92C-B2AF5C595734}" type="slidenum">
              <a:rPr lang="pt-BR" altLang="en-US" smtClean="0"/>
              <a:pPr/>
              <a:t>12</a:t>
            </a:fld>
            <a:endParaRPr lang="pt-BR" altLang="en-US"/>
          </a:p>
        </p:txBody>
      </p:sp>
    </p:spTree>
    <p:extLst>
      <p:ext uri="{BB962C8B-B14F-4D97-AF65-F5344CB8AC3E}">
        <p14:creationId xmlns:p14="http://schemas.microsoft.com/office/powerpoint/2010/main" val="195308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A11322-0E2E-444D-8F99-E2E37447DA81}" type="datetime1">
              <a:rPr lang="en-US"/>
              <a:pPr>
                <a:defRPr/>
              </a:pPr>
              <a:t>February 23, 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D0D91C48-D2B3-4CC7-8DDD-ACC00023A675}" type="slidenum">
              <a:rPr lang="en-US" altLang="pt-BR"/>
              <a:pPr/>
              <a:t>‹#›</a:t>
            </a:fld>
            <a:endParaRPr lang="en-US" altLang="pt-BR"/>
          </a:p>
        </p:txBody>
      </p:sp>
    </p:spTree>
    <p:extLst>
      <p:ext uri="{BB962C8B-B14F-4D97-AF65-F5344CB8AC3E}">
        <p14:creationId xmlns:p14="http://schemas.microsoft.com/office/powerpoint/2010/main" val="102058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AE2CC8-93A7-48F2-9486-29D92A12B42A}" type="datetime1">
              <a:rPr lang="en-US"/>
              <a:pPr>
                <a:defRPr/>
              </a:pPr>
              <a:t>February 23, 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372C6333-FC27-43DF-8551-589C46DB617F}" type="slidenum">
              <a:rPr lang="en-US" altLang="pt-BR"/>
              <a:pPr/>
              <a:t>‹#›</a:t>
            </a:fld>
            <a:endParaRPr lang="en-US" altLang="pt-BR"/>
          </a:p>
        </p:txBody>
      </p:sp>
    </p:spTree>
    <p:extLst>
      <p:ext uri="{BB962C8B-B14F-4D97-AF65-F5344CB8AC3E}">
        <p14:creationId xmlns:p14="http://schemas.microsoft.com/office/powerpoint/2010/main" val="81060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5A65B-D20C-4219-BE17-D0523E4E3CDD}" type="datetime1">
              <a:rPr lang="en-US"/>
              <a:pPr>
                <a:defRPr/>
              </a:pPr>
              <a:t>February 23, 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A4711096-436C-4A93-9F6A-36A57309D06F}" type="slidenum">
              <a:rPr lang="en-US" altLang="pt-BR"/>
              <a:pPr/>
              <a:t>‹#›</a:t>
            </a:fld>
            <a:endParaRPr lang="en-US" altLang="pt-BR"/>
          </a:p>
        </p:txBody>
      </p:sp>
    </p:spTree>
    <p:extLst>
      <p:ext uri="{BB962C8B-B14F-4D97-AF65-F5344CB8AC3E}">
        <p14:creationId xmlns:p14="http://schemas.microsoft.com/office/powerpoint/2010/main" val="354517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E1FBE0-C0B1-4A38-AAF4-758679473833}" type="datetime1">
              <a:rPr lang="en-US"/>
              <a:pPr>
                <a:defRPr/>
              </a:pPr>
              <a:t>February 23, 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AF7F0CC8-48BD-4345-ADAC-1A7BA87D6C5F}" type="slidenum">
              <a:rPr lang="en-US" altLang="pt-BR"/>
              <a:pPr/>
              <a:t>‹#›</a:t>
            </a:fld>
            <a:endParaRPr lang="en-US" altLang="pt-BR"/>
          </a:p>
        </p:txBody>
      </p:sp>
    </p:spTree>
    <p:extLst>
      <p:ext uri="{BB962C8B-B14F-4D97-AF65-F5344CB8AC3E}">
        <p14:creationId xmlns:p14="http://schemas.microsoft.com/office/powerpoint/2010/main" val="35853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3C92D20-98A5-47A4-A829-FF7CD4D5F0BE}" type="datetime1">
              <a:rPr lang="en-US"/>
              <a:pPr>
                <a:defRPr/>
              </a:pPr>
              <a:t>February 23, 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95BE3540-04E6-483B-9C77-672305ABE364}" type="slidenum">
              <a:rPr lang="en-US" altLang="pt-BR"/>
              <a:pPr/>
              <a:t>‹#›</a:t>
            </a:fld>
            <a:endParaRPr lang="en-US" altLang="pt-BR"/>
          </a:p>
        </p:txBody>
      </p:sp>
    </p:spTree>
    <p:extLst>
      <p:ext uri="{BB962C8B-B14F-4D97-AF65-F5344CB8AC3E}">
        <p14:creationId xmlns:p14="http://schemas.microsoft.com/office/powerpoint/2010/main" val="31620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E14836-1D20-4865-9000-03CED28FA958}" type="datetime1">
              <a:rPr lang="en-US"/>
              <a:pPr>
                <a:defRPr/>
              </a:pPr>
              <a:t>February 23, 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fld id="{BF0F06A5-92C6-4758-8745-ACDA6A51B995}" type="slidenum">
              <a:rPr lang="en-US" altLang="pt-BR"/>
              <a:pPr/>
              <a:t>‹#›</a:t>
            </a:fld>
            <a:endParaRPr lang="en-US" altLang="pt-BR"/>
          </a:p>
        </p:txBody>
      </p:sp>
    </p:spTree>
    <p:extLst>
      <p:ext uri="{BB962C8B-B14F-4D97-AF65-F5344CB8AC3E}">
        <p14:creationId xmlns:p14="http://schemas.microsoft.com/office/powerpoint/2010/main" val="37608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3390C5-2EC0-4D1C-B7C7-0E6683CC7CDB}" type="datetime1">
              <a:rPr lang="en-US"/>
              <a:pPr>
                <a:defRPr/>
              </a:pPr>
              <a:t>February 23, 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fld id="{C39D9FE1-A89E-497B-BB45-8BD901C24EAB}" type="slidenum">
              <a:rPr lang="en-US" altLang="pt-BR"/>
              <a:pPr/>
              <a:t>‹#›</a:t>
            </a:fld>
            <a:endParaRPr lang="en-US" altLang="pt-BR"/>
          </a:p>
        </p:txBody>
      </p:sp>
    </p:spTree>
    <p:extLst>
      <p:ext uri="{BB962C8B-B14F-4D97-AF65-F5344CB8AC3E}">
        <p14:creationId xmlns:p14="http://schemas.microsoft.com/office/powerpoint/2010/main" val="120164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2F441D-80DB-4E61-B194-B65A651F0D2A}" type="datetime1">
              <a:rPr lang="en-US"/>
              <a:pPr>
                <a:defRPr/>
              </a:pPr>
              <a:t>February 23, 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fld id="{3A912788-F441-4AD2-BAD0-DDC88E0755AE}" type="slidenum">
              <a:rPr lang="en-US" altLang="pt-BR"/>
              <a:pPr/>
              <a:t>‹#›</a:t>
            </a:fld>
            <a:endParaRPr lang="en-US" altLang="pt-BR"/>
          </a:p>
        </p:txBody>
      </p:sp>
    </p:spTree>
    <p:extLst>
      <p:ext uri="{BB962C8B-B14F-4D97-AF65-F5344CB8AC3E}">
        <p14:creationId xmlns:p14="http://schemas.microsoft.com/office/powerpoint/2010/main" val="3121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9F0D1E-3F62-446E-B19D-9D8ADA3BF01D}" type="datetime1">
              <a:rPr lang="en-US"/>
              <a:pPr>
                <a:defRPr/>
              </a:pPr>
              <a:t>February 23, 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fld id="{A0B23787-F1BC-445E-AFE5-7396400773B4}" type="slidenum">
              <a:rPr lang="en-US" altLang="pt-BR"/>
              <a:pPr/>
              <a:t>‹#›</a:t>
            </a:fld>
            <a:endParaRPr lang="en-US" altLang="pt-BR"/>
          </a:p>
        </p:txBody>
      </p:sp>
    </p:spTree>
    <p:extLst>
      <p:ext uri="{BB962C8B-B14F-4D97-AF65-F5344CB8AC3E}">
        <p14:creationId xmlns:p14="http://schemas.microsoft.com/office/powerpoint/2010/main" val="318626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A8345D-FF89-4284-A5B1-A7A009050021}" type="datetime1">
              <a:rPr lang="en-US"/>
              <a:pPr>
                <a:defRPr/>
              </a:pPr>
              <a:t>February 23, 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fld id="{84A54A60-41EB-4888-812A-CE8BBBF8FFC3}" type="slidenum">
              <a:rPr lang="en-US" altLang="pt-BR"/>
              <a:pPr/>
              <a:t>‹#›</a:t>
            </a:fld>
            <a:endParaRPr lang="en-US" altLang="pt-BR"/>
          </a:p>
        </p:txBody>
      </p:sp>
    </p:spTree>
    <p:extLst>
      <p:ext uri="{BB962C8B-B14F-4D97-AF65-F5344CB8AC3E}">
        <p14:creationId xmlns:p14="http://schemas.microsoft.com/office/powerpoint/2010/main" val="162680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77B5F4-F915-48C1-A1EA-5EB101D7F6EB}" type="datetime1">
              <a:rPr lang="en-US"/>
              <a:pPr>
                <a:defRPr/>
              </a:pPr>
              <a:t>February 23, 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fld id="{6A696C36-EA75-4D0B-8BAF-F2B785DF37CC}" type="slidenum">
              <a:rPr lang="en-US" altLang="pt-BR"/>
              <a:pPr/>
              <a:t>‹#›</a:t>
            </a:fld>
            <a:endParaRPr lang="en-US" altLang="pt-BR"/>
          </a:p>
        </p:txBody>
      </p:sp>
    </p:spTree>
    <p:extLst>
      <p:ext uri="{BB962C8B-B14F-4D97-AF65-F5344CB8AC3E}">
        <p14:creationId xmlns:p14="http://schemas.microsoft.com/office/powerpoint/2010/main" val="368814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2" charset="0"/>
                <a:ea typeface="ＭＳ Ｐゴシック" pitchFamily="-112" charset="-128"/>
              </a:defRPr>
            </a:lvl1pPr>
          </a:lstStyle>
          <a:p>
            <a:pPr>
              <a:defRPr/>
            </a:pPr>
            <a:fld id="{CE38B104-F7F0-41D0-98B7-344F07242877}" type="datetime1">
              <a:rPr lang="en-US"/>
              <a:pPr>
                <a:defRPr/>
              </a:pPr>
              <a:t>February 23, 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2" charset="0"/>
                <a:ea typeface="ＭＳ Ｐゴシック" pitchFamily="-112" charset="-128"/>
              </a:defRPr>
            </a:lvl1pPr>
          </a:lstStyle>
          <a:p>
            <a:pPr>
              <a:defRPr/>
            </a:pPr>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B31F8AF-0773-4165-9B63-5933FA12E6AE}" type="slidenum">
              <a:rPr lang="en-US" altLang="pt-BR"/>
              <a:pPr/>
              <a:t>‹#›</a:t>
            </a:fld>
            <a:endParaRPr lang="en-US"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112"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112"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112"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112"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altacit.com/resources/ip-management/knowledge-based-economy/#i_7"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yan\Desktop\New folder (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553"/>
            <a:ext cx="9144000" cy="645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6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CA" altLang="pt-BR" sz="2400" b="1" dirty="0">
                <a:solidFill>
                  <a:schemeClr val="tx2"/>
                </a:solidFill>
                <a:latin typeface="Arial Narrow" panose="020B0606020202030204" pitchFamily="34" charset="0"/>
              </a:rPr>
              <a:t>LAW CONCERNING THE PROTECTION OF INDUSTRIAL INVENTIONS</a:t>
            </a:r>
          </a:p>
          <a:p>
            <a:pPr algn="ctr"/>
            <a:r>
              <a:rPr lang="en-CA" altLang="pt-BR" sz="2400" b="1" dirty="0">
                <a:solidFill>
                  <a:schemeClr val="tx2"/>
                </a:solidFill>
                <a:latin typeface="Arial Narrow" panose="020B0606020202030204" pitchFamily="34" charset="0"/>
              </a:rPr>
              <a:t>August 28, 1830</a:t>
            </a:r>
          </a:p>
          <a:p>
            <a:pPr algn="ctr"/>
            <a:endParaRPr lang="en-CA" altLang="pt-BR" sz="28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Consisted of 12 articles</a:t>
            </a: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Established exclusive rights to a discovery or an invention useful to industry for the inventor or discoverer</a:t>
            </a: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Established a protection term between 5 and 20 years depending on the nature of the invention or discovery</a:t>
            </a: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Infringement punishable by a fine of one tenth of the manufactured goods, as well as liability for damages</a:t>
            </a: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Established the right to assign the privilege to third parties</a:t>
            </a: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19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6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CA" altLang="pt-BR" sz="2400" b="1" dirty="0">
                <a:solidFill>
                  <a:schemeClr val="tx2"/>
                </a:solidFill>
                <a:latin typeface="Arial Narrow" panose="020B0606020202030204" pitchFamily="34" charset="0"/>
              </a:rPr>
              <a:t>BRAZILIAN TRADEMARK LAW</a:t>
            </a:r>
          </a:p>
          <a:p>
            <a:pPr algn="ctr"/>
            <a:r>
              <a:rPr lang="en-CA" altLang="pt-BR" sz="2400" b="1" dirty="0">
                <a:solidFill>
                  <a:schemeClr val="tx2"/>
                </a:solidFill>
                <a:latin typeface="Arial Narrow" panose="020B0606020202030204" pitchFamily="34" charset="0"/>
              </a:rPr>
              <a:t>October 23, 1875</a:t>
            </a:r>
          </a:p>
          <a:p>
            <a:pPr algn="ctr"/>
            <a:endParaRPr lang="en-CA" altLang="pt-BR" sz="28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Property of a trademark established via registration with the court or commercial registrar at the owner’s residence</a:t>
            </a: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No appeal against a decision to grant or refuse trademark ownership</a:t>
            </a:r>
          </a:p>
          <a:p>
            <a:pPr marL="457200" indent="-457200">
              <a:buFont typeface="Wingdings" panose="05000000000000000000" pitchFamily="2" charset="2"/>
              <a:buChar char="Ø"/>
            </a:pPr>
            <a:r>
              <a:rPr lang="en-CA" altLang="pt-BR" dirty="0">
                <a:solidFill>
                  <a:schemeClr val="tx2"/>
                </a:solidFill>
                <a:latin typeface="Arial Narrow" panose="020B0606020202030204" pitchFamily="34" charset="0"/>
              </a:rPr>
              <a:t>Infringement (use of imitations, falsification of a registered trademark, fraudulent use of a registered trademark) punishable by a fine, as well as liability for damages incurred by the owner</a:t>
            </a: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45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 y="-15984"/>
            <a:ext cx="677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sz="2800" dirty="0">
                <a:solidFill>
                  <a:schemeClr val="tx2"/>
                </a:solidFill>
                <a:latin typeface="Arial Narrow" panose="020B0606020202030204" pitchFamily="34" charset="0"/>
              </a:rPr>
              <a:t>1876 – 1884</a:t>
            </a:r>
          </a:p>
          <a:p>
            <a:r>
              <a:rPr lang="pt-BR" altLang="pt-BR" sz="2800" dirty="0">
                <a:solidFill>
                  <a:schemeClr val="tx2"/>
                </a:solidFill>
                <a:latin typeface="Arial Narrow" panose="020B0606020202030204" pitchFamily="34" charset="0"/>
              </a:rPr>
              <a:t>Bilateral </a:t>
            </a:r>
            <a:r>
              <a:rPr lang="pt-BR" altLang="pt-BR" sz="2800" dirty="0" err="1">
                <a:solidFill>
                  <a:schemeClr val="tx2"/>
                </a:solidFill>
                <a:latin typeface="Arial Narrow" panose="020B0606020202030204" pitchFamily="34" charset="0"/>
              </a:rPr>
              <a:t>agreements</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concerning</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the</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protection</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of</a:t>
            </a:r>
            <a:r>
              <a:rPr lang="pt-BR" altLang="pt-BR" sz="2800" dirty="0">
                <a:solidFill>
                  <a:schemeClr val="tx2"/>
                </a:solidFill>
                <a:latin typeface="Arial Narrow" panose="020B0606020202030204" pitchFamily="34" charset="0"/>
              </a:rPr>
              <a:t> industrial </a:t>
            </a:r>
            <a:r>
              <a:rPr lang="pt-BR" altLang="pt-BR" sz="2800" dirty="0" err="1">
                <a:solidFill>
                  <a:schemeClr val="tx2"/>
                </a:solidFill>
                <a:latin typeface="Arial Narrow" panose="020B0606020202030204" pitchFamily="34" charset="0"/>
              </a:rPr>
              <a:t>and</a:t>
            </a:r>
            <a:r>
              <a:rPr lang="pt-BR" altLang="pt-BR" sz="2800" dirty="0">
                <a:solidFill>
                  <a:schemeClr val="tx2"/>
                </a:solidFill>
                <a:latin typeface="Arial Narrow" panose="020B0606020202030204" pitchFamily="34" charset="0"/>
              </a:rPr>
              <a:t> comercial </a:t>
            </a:r>
            <a:r>
              <a:rPr lang="pt-BR" altLang="pt-BR" sz="2800" dirty="0" err="1">
                <a:solidFill>
                  <a:schemeClr val="tx2"/>
                </a:solidFill>
                <a:latin typeface="Arial Narrow" panose="020B0606020202030204" pitchFamily="34" charset="0"/>
              </a:rPr>
              <a:t>trademarks</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with</a:t>
            </a:r>
            <a:r>
              <a:rPr lang="pt-BR" altLang="pt-BR" sz="2800" dirty="0">
                <a:solidFill>
                  <a:schemeClr val="tx2"/>
                </a:solidFill>
                <a:latin typeface="Arial Narrow" panose="020B0606020202030204" pitchFamily="34" charset="0"/>
              </a:rPr>
              <a:t> France, </a:t>
            </a:r>
            <a:r>
              <a:rPr lang="pt-BR" altLang="pt-BR" sz="2800" dirty="0" err="1">
                <a:solidFill>
                  <a:schemeClr val="tx2"/>
                </a:solidFill>
                <a:latin typeface="Arial Narrow" panose="020B0606020202030204" pitchFamily="34" charset="0"/>
              </a:rPr>
              <a:t>Belgium</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Germany</a:t>
            </a:r>
            <a:r>
              <a:rPr lang="pt-BR" altLang="pt-BR" sz="2800" dirty="0">
                <a:solidFill>
                  <a:schemeClr val="tx2"/>
                </a:solidFill>
                <a:latin typeface="Arial Narrow" panose="020B0606020202030204" pitchFamily="34" charset="0"/>
              </a:rPr>
              <a:t>, Italy, </a:t>
            </a:r>
            <a:r>
              <a:rPr lang="pt-BR" altLang="pt-BR" sz="2800" dirty="0" err="1">
                <a:solidFill>
                  <a:schemeClr val="tx2"/>
                </a:solidFill>
                <a:latin typeface="Arial Narrow" panose="020B0606020202030204" pitchFamily="34" charset="0"/>
              </a:rPr>
              <a:t>the</a:t>
            </a:r>
            <a:r>
              <a:rPr lang="pt-BR" altLang="pt-BR" sz="2800" dirty="0">
                <a:solidFill>
                  <a:schemeClr val="tx2"/>
                </a:solidFill>
                <a:latin typeface="Arial Narrow" panose="020B0606020202030204" pitchFamily="34" charset="0"/>
              </a:rPr>
              <a:t> USA, Portugal </a:t>
            </a:r>
            <a:r>
              <a:rPr lang="pt-BR" altLang="pt-BR" sz="2800" dirty="0" err="1">
                <a:solidFill>
                  <a:schemeClr val="tx2"/>
                </a:solidFill>
                <a:latin typeface="Arial Narrow" panose="020B0606020202030204" pitchFamily="34" charset="0"/>
              </a:rPr>
              <a:t>and</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Denmark</a:t>
            </a:r>
            <a:endParaRPr lang="pt-BR" altLang="pt-BR" sz="2800" dirty="0">
              <a:solidFill>
                <a:schemeClr val="tx2"/>
              </a:solidFill>
              <a:latin typeface="Arial Narrow" panose="020B0606020202030204" pitchFamily="34" charset="0"/>
            </a:endParaRPr>
          </a:p>
          <a:p>
            <a:endParaRPr lang="pt-BR" altLang="pt-BR" sz="2800" dirty="0">
              <a:solidFill>
                <a:schemeClr val="tx2"/>
              </a:solidFill>
              <a:latin typeface="Arial Narrow" panose="020B0606020202030204" pitchFamily="34" charset="0"/>
            </a:endParaRPr>
          </a:p>
          <a:p>
            <a:r>
              <a:rPr lang="pt-BR" altLang="pt-BR" sz="2800" dirty="0">
                <a:solidFill>
                  <a:schemeClr val="tx2"/>
                </a:solidFill>
                <a:latin typeface="Arial Narrow" panose="020B0606020202030204" pitchFamily="34" charset="0"/>
              </a:rPr>
              <a:t>1883</a:t>
            </a:r>
          </a:p>
          <a:p>
            <a:r>
              <a:rPr lang="pt-BR" altLang="pt-BR" sz="2800" dirty="0" err="1">
                <a:solidFill>
                  <a:schemeClr val="tx2"/>
                </a:solidFill>
                <a:latin typeface="Arial Narrow" panose="020B0606020202030204" pitchFamily="34" charset="0"/>
              </a:rPr>
              <a:t>Brazil</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is</a:t>
            </a:r>
            <a:r>
              <a:rPr lang="pt-BR" altLang="pt-BR" sz="2800" dirty="0">
                <a:solidFill>
                  <a:schemeClr val="tx2"/>
                </a:solidFill>
                <a:latin typeface="Arial Narrow" panose="020B0606020202030204" pitchFamily="34" charset="0"/>
              </a:rPr>
              <a:t> a </a:t>
            </a:r>
            <a:r>
              <a:rPr lang="pt-BR" altLang="pt-BR" sz="2800" dirty="0" err="1">
                <a:solidFill>
                  <a:schemeClr val="tx2"/>
                </a:solidFill>
                <a:latin typeface="Arial Narrow" panose="020B0606020202030204" pitchFamily="34" charset="0"/>
              </a:rPr>
              <a:t>founding</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member</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of</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the</a:t>
            </a:r>
            <a:r>
              <a:rPr lang="pt-BR" altLang="pt-BR" sz="2800" dirty="0">
                <a:solidFill>
                  <a:schemeClr val="tx2"/>
                </a:solidFill>
                <a:latin typeface="Arial Narrow" panose="020B0606020202030204" pitchFamily="34" charset="0"/>
              </a:rPr>
              <a:t> CUP, </a:t>
            </a:r>
            <a:r>
              <a:rPr lang="pt-BR" altLang="pt-BR" sz="2800" dirty="0" err="1">
                <a:solidFill>
                  <a:schemeClr val="tx2"/>
                </a:solidFill>
                <a:latin typeface="Arial Narrow" panose="020B0606020202030204" pitchFamily="34" charset="0"/>
              </a:rPr>
              <a:t>together</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with</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Belgium</a:t>
            </a:r>
            <a:r>
              <a:rPr lang="pt-BR" altLang="pt-BR" sz="2800" dirty="0">
                <a:solidFill>
                  <a:schemeClr val="tx2"/>
                </a:solidFill>
                <a:latin typeface="Arial Narrow" panose="020B0606020202030204" pitchFamily="34" charset="0"/>
              </a:rPr>
              <a:t>, Spain, France, Guatemala, The Netherlands, Italy, Portugal, El Salvador, </a:t>
            </a:r>
            <a:r>
              <a:rPr lang="pt-BR" altLang="pt-BR" sz="2800" dirty="0" err="1">
                <a:solidFill>
                  <a:schemeClr val="tx2"/>
                </a:solidFill>
                <a:latin typeface="Arial Narrow" panose="020B0606020202030204" pitchFamily="34" charset="0"/>
              </a:rPr>
              <a:t>Serbia</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and</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Switzerland</a:t>
            </a:r>
            <a:endParaRPr lang="en-CA" altLang="pt-BR" sz="2800" dirty="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93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 y="-15984"/>
            <a:ext cx="677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800" dirty="0">
                <a:solidFill>
                  <a:schemeClr val="tx2"/>
                </a:solidFill>
                <a:latin typeface="Arial Narrow" panose="020B0606020202030204" pitchFamily="34" charset="0"/>
              </a:rPr>
              <a:t>1945 - 1964</a:t>
            </a:r>
          </a:p>
          <a:p>
            <a:pPr algn="ctr"/>
            <a:r>
              <a:rPr lang="pt-BR" altLang="pt-BR" sz="2800" dirty="0" err="1">
                <a:solidFill>
                  <a:schemeClr val="tx2"/>
                </a:solidFill>
                <a:latin typeface="Arial Narrow" panose="020B0606020202030204" pitchFamily="34" charset="0"/>
              </a:rPr>
              <a:t>Presidential</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Decree</a:t>
            </a:r>
            <a:r>
              <a:rPr lang="pt-BR" altLang="pt-BR" sz="2800" dirty="0">
                <a:solidFill>
                  <a:schemeClr val="tx2"/>
                </a:solidFill>
                <a:latin typeface="Arial Narrow" panose="020B0606020202030204" pitchFamily="34" charset="0"/>
              </a:rPr>
              <a:t> No. 7903</a:t>
            </a:r>
          </a:p>
          <a:p>
            <a:pPr algn="ctr"/>
            <a:endParaRPr lang="pt-BR" altLang="pt-BR" sz="28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Signed</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on</a:t>
            </a:r>
            <a:r>
              <a:rPr lang="pt-BR" altLang="pt-BR" sz="2000" dirty="0">
                <a:solidFill>
                  <a:schemeClr val="tx2"/>
                </a:solidFill>
                <a:latin typeface="Arial Narrow" panose="020B0606020202030204" pitchFamily="34" charset="0"/>
              </a:rPr>
              <a:t> August 27, 1945</a:t>
            </a: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Established</a:t>
            </a:r>
            <a:r>
              <a:rPr lang="pt-BR" altLang="pt-BR" sz="2000" dirty="0">
                <a:solidFill>
                  <a:schemeClr val="tx2"/>
                </a:solidFill>
                <a:latin typeface="Arial Narrow" panose="020B0606020202030204" pitchFamily="34" charset="0"/>
              </a:rPr>
              <a:t> patente </a:t>
            </a:r>
            <a:r>
              <a:rPr lang="pt-BR" altLang="pt-BR" sz="2000" dirty="0" err="1">
                <a:solidFill>
                  <a:schemeClr val="tx2"/>
                </a:solidFill>
                <a:latin typeface="Arial Narrow" panose="020B0606020202030204" pitchFamily="34" charset="0"/>
              </a:rPr>
              <a:t>protection</a:t>
            </a:r>
            <a:r>
              <a:rPr lang="pt-BR" altLang="pt-BR" sz="2000" dirty="0">
                <a:solidFill>
                  <a:schemeClr val="tx2"/>
                </a:solidFill>
                <a:latin typeface="Arial Narrow" panose="020B0606020202030204" pitchFamily="34" charset="0"/>
              </a:rPr>
              <a:t> for </a:t>
            </a:r>
            <a:r>
              <a:rPr lang="pt-BR" altLang="pt-BR" sz="2000" dirty="0" err="1">
                <a:solidFill>
                  <a:schemeClr val="tx2"/>
                </a:solidFill>
                <a:latin typeface="Arial Narrow" panose="020B0606020202030204" pitchFamily="34" charset="0"/>
              </a:rPr>
              <a:t>inventions</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utility</a:t>
            </a:r>
            <a:r>
              <a:rPr lang="pt-BR" altLang="pt-BR" sz="2000" dirty="0">
                <a:solidFill>
                  <a:schemeClr val="tx2"/>
                </a:solidFill>
                <a:latin typeface="Arial Narrow" panose="020B0606020202030204" pitchFamily="34" charset="0"/>
              </a:rPr>
              <a:t> models, designs </a:t>
            </a:r>
            <a:r>
              <a:rPr lang="pt-BR" altLang="pt-BR" sz="2000" dirty="0" err="1">
                <a:solidFill>
                  <a:schemeClr val="tx2"/>
                </a:solidFill>
                <a:latin typeface="Arial Narrow" panose="020B0606020202030204" pitchFamily="34" charset="0"/>
              </a:rPr>
              <a:t>and</a:t>
            </a:r>
            <a:r>
              <a:rPr lang="pt-BR" altLang="pt-BR" sz="2000" dirty="0">
                <a:solidFill>
                  <a:schemeClr val="tx2"/>
                </a:solidFill>
                <a:latin typeface="Arial Narrow" panose="020B0606020202030204" pitchFamily="34" charset="0"/>
              </a:rPr>
              <a:t> new </a:t>
            </a:r>
            <a:r>
              <a:rPr lang="pt-BR" altLang="pt-BR" sz="2000" dirty="0" err="1">
                <a:solidFill>
                  <a:schemeClr val="tx2"/>
                </a:solidFill>
                <a:latin typeface="Arial Narrow" panose="020B0606020202030204" pitchFamily="34" charset="0"/>
              </a:rPr>
              <a:t>plant</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varieties</a:t>
            </a:r>
            <a:endParaRPr lang="pt-BR" altLang="pt-BR" sz="20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Prosecution</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of</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illicit</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geographical</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indications</a:t>
            </a:r>
            <a:endParaRPr lang="pt-BR" altLang="pt-BR" sz="20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Prosecution</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of</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unfair</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competition</a:t>
            </a:r>
            <a:endParaRPr lang="en-CA" altLang="pt-BR" sz="2000" dirty="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05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 y="-15984"/>
            <a:ext cx="677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800" dirty="0">
                <a:solidFill>
                  <a:schemeClr val="tx2"/>
                </a:solidFill>
                <a:latin typeface="Arial Narrow" panose="020B0606020202030204" pitchFamily="34" charset="0"/>
              </a:rPr>
              <a:t>1964 – 1988</a:t>
            </a:r>
          </a:p>
          <a:p>
            <a:pPr algn="ctr"/>
            <a:r>
              <a:rPr lang="pt-BR" altLang="pt-BR" sz="2800" dirty="0">
                <a:solidFill>
                  <a:schemeClr val="tx2"/>
                </a:solidFill>
                <a:latin typeface="Arial Narrow" panose="020B0606020202030204" pitchFamily="34" charset="0"/>
              </a:rPr>
              <a:t>Military </a:t>
            </a:r>
            <a:r>
              <a:rPr lang="pt-BR" altLang="pt-BR" sz="2800" dirty="0" err="1">
                <a:solidFill>
                  <a:schemeClr val="tx2"/>
                </a:solidFill>
                <a:latin typeface="Arial Narrow" panose="020B0606020202030204" pitchFamily="34" charset="0"/>
              </a:rPr>
              <a:t>Dictatorship</a:t>
            </a:r>
            <a:endParaRPr lang="pt-BR" altLang="pt-BR" sz="2800" dirty="0">
              <a:solidFill>
                <a:schemeClr val="tx2"/>
              </a:solidFill>
              <a:latin typeface="Arial Narrow" panose="020B0606020202030204" pitchFamily="34" charset="0"/>
            </a:endParaRPr>
          </a:p>
          <a:p>
            <a:pPr algn="ctr"/>
            <a:endParaRPr lang="pt-BR" altLang="pt-BR" sz="28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a:solidFill>
                  <a:schemeClr val="tx2"/>
                </a:solidFill>
                <a:latin typeface="Arial Narrow" panose="020B0606020202030204" pitchFamily="34" charset="0"/>
              </a:rPr>
              <a:t>Pharmaceutical </a:t>
            </a:r>
            <a:r>
              <a:rPr lang="pt-BR" altLang="pt-BR" sz="2000" dirty="0" err="1">
                <a:solidFill>
                  <a:schemeClr val="tx2"/>
                </a:solidFill>
                <a:latin typeface="Arial Narrow" panose="020B0606020202030204" pitchFamily="34" charset="0"/>
              </a:rPr>
              <a:t>and</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nutritional</a:t>
            </a:r>
            <a:r>
              <a:rPr lang="pt-BR" altLang="pt-BR" sz="2000" dirty="0">
                <a:solidFill>
                  <a:schemeClr val="tx2"/>
                </a:solidFill>
                <a:latin typeface="Arial Narrow" panose="020B0606020202030204" pitchFamily="34" charset="0"/>
              </a:rPr>
              <a:t> patentes </a:t>
            </a:r>
            <a:r>
              <a:rPr lang="pt-BR" altLang="pt-BR" sz="2000" dirty="0" err="1">
                <a:solidFill>
                  <a:schemeClr val="tx2"/>
                </a:solidFill>
                <a:latin typeface="Arial Narrow" panose="020B0606020202030204" pitchFamily="34" charset="0"/>
              </a:rPr>
              <a:t>prohibited</a:t>
            </a:r>
            <a:endParaRPr lang="pt-BR" altLang="pt-BR" sz="20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Obstacles</a:t>
            </a:r>
            <a:r>
              <a:rPr lang="pt-BR" altLang="pt-BR" sz="2000" dirty="0">
                <a:solidFill>
                  <a:schemeClr val="tx2"/>
                </a:solidFill>
                <a:latin typeface="Arial Narrow" panose="020B0606020202030204" pitchFamily="34" charset="0"/>
              </a:rPr>
              <a:t> for </a:t>
            </a:r>
            <a:r>
              <a:rPr lang="pt-BR" altLang="pt-BR" sz="2000" dirty="0" err="1">
                <a:solidFill>
                  <a:schemeClr val="tx2"/>
                </a:solidFill>
                <a:latin typeface="Arial Narrow" panose="020B0606020202030204" pitchFamily="34" charset="0"/>
              </a:rPr>
              <a:t>obtaining</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agricultural</a:t>
            </a:r>
            <a:r>
              <a:rPr lang="pt-BR" altLang="pt-BR" sz="2000" dirty="0">
                <a:solidFill>
                  <a:schemeClr val="tx2"/>
                </a:solidFill>
                <a:latin typeface="Arial Narrow" panose="020B0606020202030204" pitchFamily="34" charset="0"/>
              </a:rPr>
              <a:t> patentes</a:t>
            </a: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Prohibition</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of</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transfer</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of</a:t>
            </a:r>
            <a:r>
              <a:rPr lang="pt-BR" altLang="pt-BR" sz="2000" dirty="0">
                <a:solidFill>
                  <a:schemeClr val="tx2"/>
                </a:solidFill>
                <a:latin typeface="Arial Narrow" panose="020B0606020202030204" pitchFamily="34" charset="0"/>
              </a:rPr>
              <a:t> royalties </a:t>
            </a:r>
            <a:r>
              <a:rPr lang="pt-BR" altLang="pt-BR" sz="2000" dirty="0" err="1">
                <a:solidFill>
                  <a:schemeClr val="tx2"/>
                </a:solidFill>
                <a:latin typeface="Arial Narrow" panose="020B0606020202030204" pitchFamily="34" charset="0"/>
              </a:rPr>
              <a:t>to</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foreign</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companies</a:t>
            </a:r>
            <a:endParaRPr lang="pt-BR" altLang="pt-BR" sz="20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a:solidFill>
                  <a:schemeClr val="tx2"/>
                </a:solidFill>
                <a:latin typeface="Arial Narrow" panose="020B0606020202030204" pitchFamily="34" charset="0"/>
              </a:rPr>
              <a:t>Purchase </a:t>
            </a:r>
            <a:r>
              <a:rPr lang="pt-BR" altLang="pt-BR" sz="2000" dirty="0" err="1">
                <a:solidFill>
                  <a:schemeClr val="tx2"/>
                </a:solidFill>
                <a:latin typeface="Arial Narrow" panose="020B0606020202030204" pitchFamily="34" charset="0"/>
              </a:rPr>
              <a:t>of</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foreign</a:t>
            </a:r>
            <a:r>
              <a:rPr lang="pt-BR" altLang="pt-BR" sz="2000" dirty="0">
                <a:solidFill>
                  <a:schemeClr val="tx2"/>
                </a:solidFill>
                <a:latin typeface="Arial Narrow" panose="020B0606020202030204" pitchFamily="34" charset="0"/>
              </a:rPr>
              <a:t> know-how </a:t>
            </a:r>
            <a:r>
              <a:rPr lang="pt-BR" altLang="pt-BR" sz="2000" dirty="0" err="1">
                <a:solidFill>
                  <a:schemeClr val="tx2"/>
                </a:solidFill>
                <a:latin typeface="Arial Narrow" panose="020B0606020202030204" pitchFamily="34" charset="0"/>
              </a:rPr>
              <a:t>allowed</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only</a:t>
            </a:r>
            <a:r>
              <a:rPr lang="pt-BR" altLang="pt-BR" sz="2000" dirty="0">
                <a:solidFill>
                  <a:schemeClr val="tx2"/>
                </a:solidFill>
                <a:latin typeface="Arial Narrow" panose="020B0606020202030204" pitchFamily="34" charset="0"/>
              </a:rPr>
              <a:t> for importante </a:t>
            </a:r>
            <a:r>
              <a:rPr lang="pt-BR" altLang="pt-BR" sz="2000" dirty="0" err="1">
                <a:solidFill>
                  <a:schemeClr val="tx2"/>
                </a:solidFill>
                <a:latin typeface="Arial Narrow" panose="020B0606020202030204" pitchFamily="34" charset="0"/>
              </a:rPr>
              <a:t>state-run</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enterprises</a:t>
            </a:r>
            <a:endParaRPr lang="en-CA" altLang="pt-BR" sz="2000" dirty="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46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 y="-15984"/>
            <a:ext cx="677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800" dirty="0" err="1">
                <a:solidFill>
                  <a:schemeClr val="tx2"/>
                </a:solidFill>
                <a:latin typeface="Arial Narrow" panose="020B0606020202030204" pitchFamily="34" charset="0"/>
              </a:rPr>
              <a:t>Current</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Situation</a:t>
            </a:r>
            <a:endParaRPr lang="pt-BR" altLang="pt-BR" sz="2800" dirty="0">
              <a:solidFill>
                <a:schemeClr val="tx2"/>
              </a:solidFill>
              <a:latin typeface="Arial Narrow" panose="020B0606020202030204" pitchFamily="34" charset="0"/>
            </a:endParaRPr>
          </a:p>
          <a:p>
            <a:pPr algn="ctr"/>
            <a:r>
              <a:rPr lang="pt-BR" altLang="pt-BR" sz="2800" dirty="0" err="1">
                <a:solidFill>
                  <a:schemeClr val="tx2"/>
                </a:solidFill>
                <a:latin typeface="Arial Narrow" panose="020B0606020202030204" pitchFamily="34" charset="0"/>
              </a:rPr>
              <a:t>Democratic</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Constitution</a:t>
            </a:r>
            <a:r>
              <a:rPr lang="pt-BR" altLang="pt-BR" sz="2800" dirty="0">
                <a:solidFill>
                  <a:schemeClr val="tx2"/>
                </a:solidFill>
                <a:latin typeface="Arial Narrow" panose="020B0606020202030204" pitchFamily="34" charset="0"/>
              </a:rPr>
              <a:t> </a:t>
            </a:r>
            <a:r>
              <a:rPr lang="pt-BR" altLang="pt-BR" sz="2800" dirty="0" err="1">
                <a:solidFill>
                  <a:schemeClr val="tx2"/>
                </a:solidFill>
                <a:latin typeface="Arial Narrow" panose="020B0606020202030204" pitchFamily="34" charset="0"/>
              </a:rPr>
              <a:t>of</a:t>
            </a:r>
            <a:r>
              <a:rPr lang="pt-BR" altLang="pt-BR" sz="2800" dirty="0">
                <a:solidFill>
                  <a:schemeClr val="tx2"/>
                </a:solidFill>
                <a:latin typeface="Arial Narrow" panose="020B0606020202030204" pitchFamily="34" charset="0"/>
              </a:rPr>
              <a:t> 1988</a:t>
            </a:r>
          </a:p>
          <a:p>
            <a:pPr algn="ctr"/>
            <a:endParaRPr lang="pt-BR" altLang="pt-BR" sz="2800" dirty="0">
              <a:solidFill>
                <a:schemeClr val="tx2"/>
              </a:solidFill>
              <a:latin typeface="Arial Narrow" panose="020B0606020202030204" pitchFamily="34" charset="0"/>
            </a:endParaRPr>
          </a:p>
          <a:p>
            <a:pPr marL="457200" indent="-457200">
              <a:buFont typeface="Wingdings" panose="05000000000000000000" pitchFamily="2" charset="2"/>
              <a:buChar char="Ø"/>
            </a:pPr>
            <a:endParaRPr lang="pt-BR" altLang="pt-BR" sz="20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a:solidFill>
                  <a:schemeClr val="tx2"/>
                </a:solidFill>
                <a:latin typeface="Arial Narrow" panose="020B0606020202030204" pitchFamily="34" charset="0"/>
              </a:rPr>
              <a:t>TRIPS </a:t>
            </a:r>
            <a:r>
              <a:rPr lang="pt-BR" altLang="pt-BR" sz="2000" dirty="0" err="1">
                <a:solidFill>
                  <a:schemeClr val="tx2"/>
                </a:solidFill>
                <a:latin typeface="Arial Narrow" panose="020B0606020202030204" pitchFamily="34" charset="0"/>
              </a:rPr>
              <a:t>Agreement</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ratified</a:t>
            </a:r>
            <a:r>
              <a:rPr lang="pt-BR" altLang="pt-BR" sz="2000" dirty="0">
                <a:solidFill>
                  <a:schemeClr val="tx2"/>
                </a:solidFill>
                <a:latin typeface="Arial Narrow" panose="020B0606020202030204" pitchFamily="34" charset="0"/>
              </a:rPr>
              <a:t> 31/12/1995</a:t>
            </a:r>
          </a:p>
          <a:p>
            <a:pPr marL="457200" indent="-457200">
              <a:buFont typeface="Wingdings" panose="05000000000000000000" pitchFamily="2" charset="2"/>
              <a:buChar char="Ø"/>
            </a:pPr>
            <a:r>
              <a:rPr lang="pt-BR" altLang="pt-BR" sz="2000" dirty="0">
                <a:solidFill>
                  <a:schemeClr val="tx2"/>
                </a:solidFill>
                <a:latin typeface="Arial Narrow" panose="020B0606020202030204" pitchFamily="34" charset="0"/>
              </a:rPr>
              <a:t>Industrial </a:t>
            </a:r>
            <a:r>
              <a:rPr lang="pt-BR" altLang="pt-BR" sz="2000" dirty="0" err="1">
                <a:solidFill>
                  <a:schemeClr val="tx2"/>
                </a:solidFill>
                <a:latin typeface="Arial Narrow" panose="020B0606020202030204" pitchFamily="34" charset="0"/>
              </a:rPr>
              <a:t>Property</a:t>
            </a:r>
            <a:r>
              <a:rPr lang="pt-BR" altLang="pt-BR" sz="2000" dirty="0">
                <a:solidFill>
                  <a:schemeClr val="tx2"/>
                </a:solidFill>
                <a:latin typeface="Arial Narrow" panose="020B0606020202030204" pitchFamily="34" charset="0"/>
              </a:rPr>
              <a:t> Law </a:t>
            </a:r>
            <a:r>
              <a:rPr lang="pt-BR" altLang="pt-BR" sz="2000" dirty="0" err="1">
                <a:solidFill>
                  <a:schemeClr val="tx2"/>
                </a:solidFill>
                <a:latin typeface="Arial Narrow" panose="020B0606020202030204" pitchFamily="34" charset="0"/>
              </a:rPr>
              <a:t>of</a:t>
            </a:r>
            <a:r>
              <a:rPr lang="pt-BR" altLang="pt-BR" sz="2000" dirty="0">
                <a:solidFill>
                  <a:schemeClr val="tx2"/>
                </a:solidFill>
                <a:latin typeface="Arial Narrow" panose="020B0606020202030204" pitchFamily="34" charset="0"/>
              </a:rPr>
              <a:t> 14/05/1996</a:t>
            </a: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Patent</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protection</a:t>
            </a:r>
            <a:r>
              <a:rPr lang="pt-BR" altLang="pt-BR" sz="2000" dirty="0">
                <a:solidFill>
                  <a:schemeClr val="tx2"/>
                </a:solidFill>
                <a:latin typeface="Arial Narrow" panose="020B0606020202030204" pitchFamily="34" charset="0"/>
              </a:rPr>
              <a:t> for </a:t>
            </a:r>
            <a:r>
              <a:rPr lang="pt-BR" altLang="pt-BR" sz="2000" dirty="0" err="1">
                <a:solidFill>
                  <a:schemeClr val="tx2"/>
                </a:solidFill>
                <a:latin typeface="Arial Narrow" panose="020B0606020202030204" pitchFamily="34" charset="0"/>
              </a:rPr>
              <a:t>all</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inventions</a:t>
            </a:r>
            <a:endParaRPr lang="pt-BR" altLang="pt-BR" sz="20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000" dirty="0" err="1">
                <a:solidFill>
                  <a:schemeClr val="tx2"/>
                </a:solidFill>
                <a:latin typeface="Arial Narrow" panose="020B0606020202030204" pitchFamily="34" charset="0"/>
              </a:rPr>
              <a:t>Criteria</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novelty</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inventive</a:t>
            </a:r>
            <a:r>
              <a:rPr lang="pt-BR" altLang="pt-BR" sz="2000" dirty="0">
                <a:solidFill>
                  <a:schemeClr val="tx2"/>
                </a:solidFill>
                <a:latin typeface="Arial Narrow" panose="020B0606020202030204" pitchFamily="34" charset="0"/>
              </a:rPr>
              <a:t> </a:t>
            </a:r>
            <a:r>
              <a:rPr lang="pt-BR" altLang="pt-BR" sz="2000" dirty="0" err="1">
                <a:solidFill>
                  <a:schemeClr val="tx2"/>
                </a:solidFill>
                <a:latin typeface="Arial Narrow" panose="020B0606020202030204" pitchFamily="34" charset="0"/>
              </a:rPr>
              <a:t>step</a:t>
            </a:r>
            <a:r>
              <a:rPr lang="pt-BR" altLang="pt-BR" sz="2000" dirty="0">
                <a:solidFill>
                  <a:schemeClr val="tx2"/>
                </a:solidFill>
                <a:latin typeface="Arial Narrow" panose="020B0606020202030204" pitchFamily="34" charset="0"/>
              </a:rPr>
              <a:t>, industrial </a:t>
            </a:r>
            <a:r>
              <a:rPr lang="pt-BR" altLang="pt-BR" sz="2000" dirty="0" err="1">
                <a:solidFill>
                  <a:schemeClr val="tx2"/>
                </a:solidFill>
                <a:latin typeface="Arial Narrow" panose="020B0606020202030204" pitchFamily="34" charset="0"/>
              </a:rPr>
              <a:t>applicability</a:t>
            </a:r>
            <a:r>
              <a:rPr lang="pt-BR" altLang="pt-BR" sz="2000" dirty="0">
                <a:solidFill>
                  <a:schemeClr val="tx2"/>
                </a:solidFill>
                <a:latin typeface="Arial Narrow" panose="020B0606020202030204" pitchFamily="34" charset="0"/>
              </a:rPr>
              <a:t>;</a:t>
            </a:r>
          </a:p>
          <a:p>
            <a:pPr marL="457200" indent="-457200">
              <a:buFont typeface="Wingdings" panose="05000000000000000000" pitchFamily="2" charset="2"/>
              <a:buChar char="Ø"/>
            </a:pPr>
            <a:r>
              <a:rPr lang="en-CA" altLang="pt-BR" sz="2000" dirty="0">
                <a:solidFill>
                  <a:schemeClr val="tx2"/>
                </a:solidFill>
                <a:latin typeface="Arial Narrow" panose="020B0606020202030204" pitchFamily="34" charset="0"/>
              </a:rPr>
              <a:t>Minimum protection term of 20 years.</a:t>
            </a:r>
          </a:p>
          <a:p>
            <a:pPr marL="457200" indent="-457200">
              <a:buFont typeface="Wingdings" panose="05000000000000000000" pitchFamily="2" charset="2"/>
              <a:buChar char="Ø"/>
            </a:pPr>
            <a:r>
              <a:rPr lang="en-CA" altLang="pt-BR" sz="2000" dirty="0">
                <a:solidFill>
                  <a:schemeClr val="tx2"/>
                </a:solidFill>
                <a:latin typeface="Arial Narrow" panose="020B0606020202030204" pitchFamily="34" charset="0"/>
              </a:rPr>
              <a:t>Introduction of the concept of contributory infringement</a:t>
            </a:r>
          </a:p>
          <a:p>
            <a:pPr marL="457200" indent="-457200">
              <a:buFont typeface="Wingdings" panose="05000000000000000000" pitchFamily="2" charset="2"/>
              <a:buChar char="Ø"/>
            </a:pPr>
            <a:r>
              <a:rPr lang="en-CA" altLang="pt-BR" sz="2000" dirty="0">
                <a:solidFill>
                  <a:schemeClr val="tx2"/>
                </a:solidFill>
                <a:latin typeface="Arial Narrow" panose="020B0606020202030204" pitchFamily="34" charset="0"/>
              </a:rPr>
              <a:t>Protection for collective and certificate trademarks</a:t>
            </a:r>
          </a:p>
          <a:p>
            <a:pPr marL="457200" indent="-457200">
              <a:buFont typeface="Wingdings" panose="05000000000000000000" pitchFamily="2" charset="2"/>
              <a:buChar char="Ø"/>
            </a:pPr>
            <a:r>
              <a:rPr lang="en-CA" altLang="pt-BR" sz="2000" dirty="0">
                <a:solidFill>
                  <a:schemeClr val="tx2"/>
                </a:solidFill>
                <a:latin typeface="Arial Narrow" panose="020B0606020202030204" pitchFamily="34" charset="0"/>
              </a:rPr>
              <a:t>Precise definitions of unfair competition and violation of trade secrets</a:t>
            </a:r>
          </a:p>
          <a:p>
            <a:pPr marL="457200" indent="-457200">
              <a:buFont typeface="Wingdings" panose="05000000000000000000" pitchFamily="2" charset="2"/>
              <a:buChar char="Ø"/>
            </a:pPr>
            <a:r>
              <a:rPr lang="en-CA" altLang="pt-BR" sz="2000" dirty="0">
                <a:solidFill>
                  <a:schemeClr val="tx2"/>
                </a:solidFill>
                <a:latin typeface="Arial Narrow" panose="020B0606020202030204" pitchFamily="34" charset="0"/>
              </a:rPr>
              <a:t>Introduction of a register of license agreements</a:t>
            </a: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84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pt-BR" altLang="pt-BR" sz="260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map&#10;&#10;Description automatically generated">
            <a:extLst>
              <a:ext uri="{FF2B5EF4-FFF2-40B4-BE49-F238E27FC236}">
                <a16:creationId xmlns:a16="http://schemas.microsoft.com/office/drawing/2014/main" xmlns="" id="{00274380-4FA2-479C-9156-64AEB0DCD8FA}"/>
              </a:ext>
            </a:extLst>
          </p:cNvPr>
          <p:cNvPicPr>
            <a:picLocks noChangeAspect="1"/>
          </p:cNvPicPr>
          <p:nvPr/>
        </p:nvPicPr>
        <p:blipFill>
          <a:blip r:embed="rId6"/>
          <a:stretch>
            <a:fillRect/>
          </a:stretch>
        </p:blipFill>
        <p:spPr>
          <a:xfrm>
            <a:off x="2094" y="-17783"/>
            <a:ext cx="6627306" cy="6858000"/>
          </a:xfrm>
          <a:prstGeom prst="rect">
            <a:avLst/>
          </a:prstGeom>
        </p:spPr>
      </p:pic>
    </p:spTree>
    <p:extLst>
      <p:ext uri="{BB962C8B-B14F-4D97-AF65-F5344CB8AC3E}">
        <p14:creationId xmlns:p14="http://schemas.microsoft.com/office/powerpoint/2010/main" val="239120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01208"/>
            <a:ext cx="9117496"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oyce\Desktop\HN&amp;S\marca_hnes_horizontal.png">
            <a:extLst>
              <a:ext uri="{FF2B5EF4-FFF2-40B4-BE49-F238E27FC236}">
                <a16:creationId xmlns:a16="http://schemas.microsoft.com/office/drawing/2014/main" xmlns="" id="{F843FF71-FA4F-4171-BF13-A46F3BBAAAF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30016" y="5405652"/>
            <a:ext cx="4283968" cy="134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istorisches Patentamtsgebäude Berlin">
            <a:extLst>
              <a:ext uri="{FF2B5EF4-FFF2-40B4-BE49-F238E27FC236}">
                <a16:creationId xmlns:a16="http://schemas.microsoft.com/office/drawing/2014/main" xmlns="" id="{D020ABAC-CC76-09C8-193B-2BC7CE4E4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04" y="547935"/>
            <a:ext cx="2507060" cy="1671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r Neubau in München">
            <a:extLst>
              <a:ext uri="{FF2B5EF4-FFF2-40B4-BE49-F238E27FC236}">
                <a16:creationId xmlns:a16="http://schemas.microsoft.com/office/drawing/2014/main" xmlns="" id="{D77EF0F7-FC8D-A5A8-E62B-5524EB47D8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5218" y="547935"/>
            <a:ext cx="2507059" cy="16713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enststelle Jena">
            <a:extLst>
              <a:ext uri="{FF2B5EF4-FFF2-40B4-BE49-F238E27FC236}">
                <a16:creationId xmlns:a16="http://schemas.microsoft.com/office/drawing/2014/main" xmlns="" id="{66419F8D-6D4A-6E45-A94C-8AB993EE81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550" y="547936"/>
            <a:ext cx="2507058" cy="1671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ABFDF38-CA01-8427-F20F-CAA15B69CA81}"/>
              </a:ext>
            </a:extLst>
          </p:cNvPr>
          <p:cNvSpPr txBox="1"/>
          <p:nvPr/>
        </p:nvSpPr>
        <p:spPr>
          <a:xfrm>
            <a:off x="1004848" y="2503426"/>
            <a:ext cx="1415772" cy="369332"/>
          </a:xfrm>
          <a:prstGeom prst="rect">
            <a:avLst/>
          </a:prstGeom>
          <a:noFill/>
        </p:spPr>
        <p:txBody>
          <a:bodyPr wrap="none" rtlCol="0">
            <a:spAutoFit/>
          </a:bodyPr>
          <a:lstStyle/>
          <a:p>
            <a:r>
              <a:rPr lang="pt-BR" dirty="0"/>
              <a:t>Berlin, 1905</a:t>
            </a:r>
            <a:endParaRPr lang="en-CA" dirty="0"/>
          </a:p>
        </p:txBody>
      </p:sp>
      <p:sp>
        <p:nvSpPr>
          <p:cNvPr id="4" name="TextBox 3">
            <a:extLst>
              <a:ext uri="{FF2B5EF4-FFF2-40B4-BE49-F238E27FC236}">
                <a16:creationId xmlns:a16="http://schemas.microsoft.com/office/drawing/2014/main" xmlns="" id="{C0E227D6-4296-F5B3-1841-2E6650DF0F9D}"/>
              </a:ext>
            </a:extLst>
          </p:cNvPr>
          <p:cNvSpPr txBox="1"/>
          <p:nvPr/>
        </p:nvSpPr>
        <p:spPr>
          <a:xfrm>
            <a:off x="3773917" y="2503426"/>
            <a:ext cx="1569660" cy="369332"/>
          </a:xfrm>
          <a:prstGeom prst="rect">
            <a:avLst/>
          </a:prstGeom>
          <a:noFill/>
        </p:spPr>
        <p:txBody>
          <a:bodyPr wrap="none" rtlCol="0">
            <a:spAutoFit/>
          </a:bodyPr>
          <a:lstStyle/>
          <a:p>
            <a:r>
              <a:rPr lang="pt-BR" dirty="0"/>
              <a:t>Munich, 1959</a:t>
            </a:r>
            <a:endParaRPr lang="en-CA" dirty="0"/>
          </a:p>
        </p:txBody>
      </p:sp>
      <p:sp>
        <p:nvSpPr>
          <p:cNvPr id="7" name="TextBox 6">
            <a:extLst>
              <a:ext uri="{FF2B5EF4-FFF2-40B4-BE49-F238E27FC236}">
                <a16:creationId xmlns:a16="http://schemas.microsoft.com/office/drawing/2014/main" xmlns="" id="{B3E27F6B-E1E3-58BC-6C88-0AAE745E8267}"/>
              </a:ext>
            </a:extLst>
          </p:cNvPr>
          <p:cNvSpPr txBox="1"/>
          <p:nvPr/>
        </p:nvSpPr>
        <p:spPr>
          <a:xfrm>
            <a:off x="6757077" y="2503426"/>
            <a:ext cx="1326004" cy="369332"/>
          </a:xfrm>
          <a:prstGeom prst="rect">
            <a:avLst/>
          </a:prstGeom>
          <a:noFill/>
        </p:spPr>
        <p:txBody>
          <a:bodyPr wrap="none" rtlCol="0">
            <a:spAutoFit/>
          </a:bodyPr>
          <a:lstStyle/>
          <a:p>
            <a:r>
              <a:rPr lang="pt-BR" dirty="0"/>
              <a:t>Jena, 1998</a:t>
            </a:r>
            <a:endParaRPr lang="en-CA" dirty="0"/>
          </a:p>
        </p:txBody>
      </p:sp>
      <p:pic>
        <p:nvPicPr>
          <p:cNvPr id="1032" name="Picture 8" descr="Edifício A Noite: prestes a ser leiloado no Rio, 1º arranha-céu da América  do Sul marcou a história do Brasil - BBC News Brasil">
            <a:extLst>
              <a:ext uri="{FF2B5EF4-FFF2-40B4-BE49-F238E27FC236}">
                <a16:creationId xmlns:a16="http://schemas.microsoft.com/office/drawing/2014/main" xmlns="" id="{9FF1835C-CEF2-7321-163F-2185AE7889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16" y="301328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D3BDA5E-0ACC-73A8-BFF8-F7E0E95B55D3}"/>
              </a:ext>
            </a:extLst>
          </p:cNvPr>
          <p:cNvSpPr txBox="1"/>
          <p:nvPr/>
        </p:nvSpPr>
        <p:spPr>
          <a:xfrm>
            <a:off x="3389625" y="4786953"/>
            <a:ext cx="2313454" cy="646331"/>
          </a:xfrm>
          <a:prstGeom prst="rect">
            <a:avLst/>
          </a:prstGeom>
          <a:noFill/>
        </p:spPr>
        <p:txBody>
          <a:bodyPr wrap="none" rtlCol="0">
            <a:spAutoFit/>
          </a:bodyPr>
          <a:lstStyle/>
          <a:p>
            <a:r>
              <a:rPr lang="pt-BR" dirty="0"/>
              <a:t>Rio de Janeiro, 1926</a:t>
            </a:r>
          </a:p>
          <a:p>
            <a:endParaRPr lang="en-CA" dirty="0"/>
          </a:p>
        </p:txBody>
      </p:sp>
    </p:spTree>
    <p:extLst>
      <p:ext uri="{BB962C8B-B14F-4D97-AF65-F5344CB8AC3E}">
        <p14:creationId xmlns:p14="http://schemas.microsoft.com/office/powerpoint/2010/main" val="277710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01208"/>
            <a:ext cx="9117496"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oyce\Desktop\HN&amp;S\marca_hnes_horizontal.png">
            <a:extLst>
              <a:ext uri="{FF2B5EF4-FFF2-40B4-BE49-F238E27FC236}">
                <a16:creationId xmlns:a16="http://schemas.microsoft.com/office/drawing/2014/main" xmlns="" id="{F843FF71-FA4F-4171-BF13-A46F3BBAAAF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30016" y="5405652"/>
            <a:ext cx="4283968" cy="134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xmlns="" id="{6CD8D24E-8322-F809-E7BF-0B0310EBEB96}"/>
              </a:ext>
            </a:extLst>
          </p:cNvPr>
          <p:cNvGraphicFramePr>
            <a:graphicFrameLocks noGrp="1"/>
          </p:cNvGraphicFramePr>
          <p:nvPr>
            <p:extLst>
              <p:ext uri="{D42A27DB-BD31-4B8C-83A1-F6EECF244321}">
                <p14:modId xmlns:p14="http://schemas.microsoft.com/office/powerpoint/2010/main" val="24541988"/>
              </p:ext>
            </p:extLst>
          </p:nvPr>
        </p:nvGraphicFramePr>
        <p:xfrm>
          <a:off x="457200" y="1201628"/>
          <a:ext cx="8229600" cy="2767868"/>
        </p:xfrm>
        <a:graphic>
          <a:graphicData uri="http://schemas.openxmlformats.org/drawingml/2006/table">
            <a:tbl>
              <a:tblPr>
                <a:tableStyleId>{5C22544A-7EE6-4342-B048-85BDC9FD1C3A}</a:tableStyleId>
              </a:tblPr>
              <a:tblGrid>
                <a:gridCol w="4869970">
                  <a:extLst>
                    <a:ext uri="{9D8B030D-6E8A-4147-A177-3AD203B41FA5}">
                      <a16:colId xmlns:a16="http://schemas.microsoft.com/office/drawing/2014/main" xmlns="" val="863488121"/>
                    </a:ext>
                  </a:extLst>
                </a:gridCol>
                <a:gridCol w="1098184">
                  <a:extLst>
                    <a:ext uri="{9D8B030D-6E8A-4147-A177-3AD203B41FA5}">
                      <a16:colId xmlns:a16="http://schemas.microsoft.com/office/drawing/2014/main" xmlns="" val="2368471954"/>
                    </a:ext>
                  </a:extLst>
                </a:gridCol>
                <a:gridCol w="1098184">
                  <a:extLst>
                    <a:ext uri="{9D8B030D-6E8A-4147-A177-3AD203B41FA5}">
                      <a16:colId xmlns:a16="http://schemas.microsoft.com/office/drawing/2014/main" xmlns="" val="1425714005"/>
                    </a:ext>
                  </a:extLst>
                </a:gridCol>
                <a:gridCol w="1163262">
                  <a:extLst>
                    <a:ext uri="{9D8B030D-6E8A-4147-A177-3AD203B41FA5}">
                      <a16:colId xmlns:a16="http://schemas.microsoft.com/office/drawing/2014/main" xmlns="" val="3029270522"/>
                    </a:ext>
                  </a:extLst>
                </a:gridCol>
              </a:tblGrid>
              <a:tr h="789846">
                <a:tc>
                  <a:txBody>
                    <a:bodyPr/>
                    <a:lstStyle/>
                    <a:p>
                      <a:pPr algn="l" fontAlgn="b"/>
                      <a:endParaRPr lang="en-CA" sz="2400" b="0" i="0" u="none" strike="noStrike">
                        <a:solidFill>
                          <a:srgbClr val="000000"/>
                        </a:solidFill>
                        <a:effectLst/>
                        <a:latin typeface="Calibri" panose="020F0502020204030204" pitchFamily="34" charset="0"/>
                      </a:endParaRPr>
                    </a:p>
                  </a:txBody>
                  <a:tcPr marL="8143" marR="8143" marT="8143" marB="0" anchor="b"/>
                </a:tc>
                <a:tc>
                  <a:txBody>
                    <a:bodyPr/>
                    <a:lstStyle/>
                    <a:p>
                      <a:pPr algn="l" fontAlgn="b"/>
                      <a:r>
                        <a:rPr lang="en-CA" sz="2400" u="none" strike="noStrike">
                          <a:effectLst/>
                        </a:rPr>
                        <a:t>2020</a:t>
                      </a:r>
                      <a:endParaRPr lang="en-CA" sz="2400" b="1" i="0" u="none" strike="noStrike">
                        <a:solidFill>
                          <a:srgbClr val="000000"/>
                        </a:solidFill>
                        <a:effectLst/>
                        <a:latin typeface="Calibri" panose="020F0502020204030204" pitchFamily="34" charset="0"/>
                      </a:endParaRPr>
                    </a:p>
                  </a:txBody>
                  <a:tcPr marL="8143" marR="8143" marT="8143" marB="0" anchor="b"/>
                </a:tc>
                <a:tc>
                  <a:txBody>
                    <a:bodyPr/>
                    <a:lstStyle/>
                    <a:p>
                      <a:pPr algn="l" fontAlgn="b"/>
                      <a:r>
                        <a:rPr lang="en-CA" sz="2400" u="none" strike="noStrike">
                          <a:effectLst/>
                        </a:rPr>
                        <a:t>2021</a:t>
                      </a:r>
                      <a:endParaRPr lang="en-CA" sz="2400" b="1" i="0" u="none" strike="noStrike">
                        <a:solidFill>
                          <a:srgbClr val="000000"/>
                        </a:solidFill>
                        <a:effectLst/>
                        <a:latin typeface="Calibri" panose="020F0502020204030204" pitchFamily="34" charset="0"/>
                      </a:endParaRPr>
                    </a:p>
                  </a:txBody>
                  <a:tcPr marL="8143" marR="8143" marT="8143" marB="0" anchor="b"/>
                </a:tc>
                <a:tc>
                  <a:txBody>
                    <a:bodyPr/>
                    <a:lstStyle/>
                    <a:p>
                      <a:pPr algn="l" fontAlgn="b"/>
                      <a:r>
                        <a:rPr lang="en-CA" sz="2400" u="none" strike="noStrike">
                          <a:effectLst/>
                        </a:rPr>
                        <a:t>Change (%)</a:t>
                      </a:r>
                      <a:endParaRPr lang="en-CA" sz="2400" b="1" i="0" u="none" strike="noStrike">
                        <a:solidFill>
                          <a:srgbClr val="000000"/>
                        </a:solidFill>
                        <a:effectLst/>
                        <a:latin typeface="Calibri" panose="020F0502020204030204" pitchFamily="34" charset="0"/>
                      </a:endParaRPr>
                    </a:p>
                  </a:txBody>
                  <a:tcPr marL="8143" marR="8143" marT="8143" marB="0" anchor="b"/>
                </a:tc>
                <a:extLst>
                  <a:ext uri="{0D108BD9-81ED-4DB2-BD59-A6C34878D82A}">
                    <a16:rowId xmlns:a16="http://schemas.microsoft.com/office/drawing/2014/main" xmlns="" val="3760534249"/>
                  </a:ext>
                </a:extLst>
              </a:tr>
              <a:tr h="407137">
                <a:tc>
                  <a:txBody>
                    <a:bodyPr/>
                    <a:lstStyle/>
                    <a:p>
                      <a:pPr algn="l" fontAlgn="t"/>
                      <a:r>
                        <a:rPr lang="en-CA" sz="2400" u="none" strike="noStrike">
                          <a:effectLst/>
                        </a:rPr>
                        <a:t>Applications (Local and PCT)</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62 108</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58 568</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r" fontAlgn="t"/>
                      <a:r>
                        <a:rPr lang="en-CA" sz="2400" u="none" strike="noStrike">
                          <a:effectLst/>
                        </a:rPr>
                        <a:t>-5,7</a:t>
                      </a:r>
                      <a:endParaRPr lang="en-CA" sz="2400" b="0" i="0" u="none" strike="noStrike">
                        <a:solidFill>
                          <a:srgbClr val="000000"/>
                        </a:solidFill>
                        <a:effectLst/>
                        <a:latin typeface="Calibri" panose="020F0502020204030204" pitchFamily="34" charset="0"/>
                      </a:endParaRPr>
                    </a:p>
                  </a:txBody>
                  <a:tcPr marL="8143" marR="8143" marT="8143" marB="0"/>
                </a:tc>
                <a:extLst>
                  <a:ext uri="{0D108BD9-81ED-4DB2-BD59-A6C34878D82A}">
                    <a16:rowId xmlns:a16="http://schemas.microsoft.com/office/drawing/2014/main" xmlns="" val="755840958"/>
                  </a:ext>
                </a:extLst>
              </a:tr>
              <a:tr h="398994">
                <a:tc>
                  <a:txBody>
                    <a:bodyPr/>
                    <a:lstStyle/>
                    <a:p>
                      <a:pPr algn="l" fontAlgn="t"/>
                      <a:r>
                        <a:rPr lang="en-CA" sz="2400" u="none" strike="noStrike">
                          <a:effectLst/>
                        </a:rPr>
                        <a:t>Examination Requests</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43 337</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43 155</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r" fontAlgn="t"/>
                      <a:r>
                        <a:rPr lang="en-CA" sz="2400" u="none" strike="noStrike">
                          <a:effectLst/>
                        </a:rPr>
                        <a:t>-0,4</a:t>
                      </a:r>
                      <a:endParaRPr lang="en-CA" sz="2400" b="0" i="0" u="none" strike="noStrike">
                        <a:solidFill>
                          <a:srgbClr val="000000"/>
                        </a:solidFill>
                        <a:effectLst/>
                        <a:latin typeface="Calibri" panose="020F0502020204030204" pitchFamily="34" charset="0"/>
                      </a:endParaRPr>
                    </a:p>
                  </a:txBody>
                  <a:tcPr marL="8143" marR="8143" marT="8143" marB="0"/>
                </a:tc>
                <a:extLst>
                  <a:ext uri="{0D108BD9-81ED-4DB2-BD59-A6C34878D82A}">
                    <a16:rowId xmlns:a16="http://schemas.microsoft.com/office/drawing/2014/main" xmlns="" val="1155774066"/>
                  </a:ext>
                </a:extLst>
              </a:tr>
              <a:tr h="398994">
                <a:tc>
                  <a:txBody>
                    <a:bodyPr/>
                    <a:lstStyle/>
                    <a:p>
                      <a:pPr algn="l" fontAlgn="t"/>
                      <a:r>
                        <a:rPr lang="en-CA" sz="2400" u="none" strike="noStrike">
                          <a:effectLst/>
                        </a:rPr>
                        <a:t>Concluded Examinations</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41 753</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48 489</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r" fontAlgn="t"/>
                      <a:r>
                        <a:rPr lang="en-CA" sz="2400" u="none" strike="noStrike">
                          <a:effectLst/>
                        </a:rPr>
                        <a:t>16,1</a:t>
                      </a:r>
                      <a:endParaRPr lang="en-CA" sz="2400" b="0" i="0" u="none" strike="noStrike">
                        <a:solidFill>
                          <a:srgbClr val="000000"/>
                        </a:solidFill>
                        <a:effectLst/>
                        <a:latin typeface="Calibri" panose="020F0502020204030204" pitchFamily="34" charset="0"/>
                      </a:endParaRPr>
                    </a:p>
                  </a:txBody>
                  <a:tcPr marL="8143" marR="8143" marT="8143" marB="0"/>
                </a:tc>
                <a:extLst>
                  <a:ext uri="{0D108BD9-81ED-4DB2-BD59-A6C34878D82A}">
                    <a16:rowId xmlns:a16="http://schemas.microsoft.com/office/drawing/2014/main" xmlns="" val="756717811"/>
                  </a:ext>
                </a:extLst>
              </a:tr>
              <a:tr h="398994">
                <a:tc>
                  <a:txBody>
                    <a:bodyPr/>
                    <a:lstStyle/>
                    <a:p>
                      <a:pPr algn="l" fontAlgn="t"/>
                      <a:r>
                        <a:rPr lang="en-CA" sz="2400" u="none" strike="noStrike">
                          <a:effectLst/>
                        </a:rPr>
                        <a:t>Published Deferments</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17 305</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21 113</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r" fontAlgn="t"/>
                      <a:r>
                        <a:rPr lang="en-CA" sz="2400" u="none" strike="noStrike">
                          <a:effectLst/>
                        </a:rPr>
                        <a:t>22</a:t>
                      </a:r>
                      <a:endParaRPr lang="en-CA" sz="2400" b="0" i="0" u="none" strike="noStrike">
                        <a:solidFill>
                          <a:srgbClr val="000000"/>
                        </a:solidFill>
                        <a:effectLst/>
                        <a:latin typeface="Calibri" panose="020F0502020204030204" pitchFamily="34" charset="0"/>
                      </a:endParaRPr>
                    </a:p>
                  </a:txBody>
                  <a:tcPr marL="8143" marR="8143" marT="8143" marB="0"/>
                </a:tc>
                <a:extLst>
                  <a:ext uri="{0D108BD9-81ED-4DB2-BD59-A6C34878D82A}">
                    <a16:rowId xmlns:a16="http://schemas.microsoft.com/office/drawing/2014/main" xmlns="" val="2194235396"/>
                  </a:ext>
                </a:extLst>
              </a:tr>
              <a:tr h="372938">
                <a:tc>
                  <a:txBody>
                    <a:bodyPr/>
                    <a:lstStyle/>
                    <a:p>
                      <a:pPr algn="l" fontAlgn="t"/>
                      <a:r>
                        <a:rPr lang="en-US" sz="2400" u="none" strike="noStrike">
                          <a:effectLst/>
                        </a:rPr>
                        <a:t>Cases At End of Year</a:t>
                      </a:r>
                      <a:endParaRPr lang="en-US"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132 335</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l" fontAlgn="t"/>
                      <a:r>
                        <a:rPr lang="en-CA" sz="2400" u="none" strike="noStrike">
                          <a:effectLst/>
                        </a:rPr>
                        <a:t>134 715</a:t>
                      </a:r>
                      <a:endParaRPr lang="en-CA" sz="2400" b="0" i="0" u="none" strike="noStrike">
                        <a:solidFill>
                          <a:srgbClr val="000000"/>
                        </a:solidFill>
                        <a:effectLst/>
                        <a:latin typeface="Calibri" panose="020F0502020204030204" pitchFamily="34" charset="0"/>
                      </a:endParaRPr>
                    </a:p>
                  </a:txBody>
                  <a:tcPr marL="8143" marR="8143" marT="8143" marB="0"/>
                </a:tc>
                <a:tc>
                  <a:txBody>
                    <a:bodyPr/>
                    <a:lstStyle/>
                    <a:p>
                      <a:pPr algn="r" fontAlgn="t"/>
                      <a:r>
                        <a:rPr lang="en-CA" sz="2400" u="none" strike="noStrike" dirty="0">
                          <a:effectLst/>
                        </a:rPr>
                        <a:t>1,8</a:t>
                      </a:r>
                      <a:endParaRPr lang="en-CA" sz="2400" b="0" i="0" u="none" strike="noStrike" dirty="0">
                        <a:solidFill>
                          <a:srgbClr val="000000"/>
                        </a:solidFill>
                        <a:effectLst/>
                        <a:latin typeface="Calibri" panose="020F0502020204030204" pitchFamily="34" charset="0"/>
                      </a:endParaRPr>
                    </a:p>
                  </a:txBody>
                  <a:tcPr marL="8143" marR="8143" marT="8143" marB="0"/>
                </a:tc>
                <a:extLst>
                  <a:ext uri="{0D108BD9-81ED-4DB2-BD59-A6C34878D82A}">
                    <a16:rowId xmlns:a16="http://schemas.microsoft.com/office/drawing/2014/main" xmlns="" val="349138920"/>
                  </a:ext>
                </a:extLst>
              </a:tr>
            </a:tbl>
          </a:graphicData>
        </a:graphic>
      </p:graphicFrame>
    </p:spTree>
    <p:extLst>
      <p:ext uri="{BB962C8B-B14F-4D97-AF65-F5344CB8AC3E}">
        <p14:creationId xmlns:p14="http://schemas.microsoft.com/office/powerpoint/2010/main" val="264815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600" dirty="0" err="1">
                <a:solidFill>
                  <a:schemeClr val="tx2"/>
                </a:solidFill>
                <a:latin typeface="Arial Narrow" panose="020B0606020202030204" pitchFamily="34" charset="0"/>
              </a:rPr>
              <a:t>Patent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Applications</a:t>
            </a:r>
            <a:r>
              <a:rPr lang="pt-BR" altLang="pt-BR" sz="2600" dirty="0">
                <a:solidFill>
                  <a:schemeClr val="tx2"/>
                </a:solidFill>
                <a:latin typeface="Arial Narrow" panose="020B0606020202030204" pitchFamily="34" charset="0"/>
              </a:rPr>
              <a:t> in </a:t>
            </a:r>
            <a:r>
              <a:rPr lang="pt-BR" altLang="pt-BR" sz="2600" dirty="0" err="1">
                <a:solidFill>
                  <a:schemeClr val="tx2"/>
                </a:solidFill>
                <a:latin typeface="Arial Narrow" panose="020B0606020202030204" pitchFamily="34" charset="0"/>
              </a:rPr>
              <a:t>Brazil</a:t>
            </a:r>
            <a:endParaRPr lang="pt-BR" altLang="pt-BR" sz="2600" dirty="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xmlns="" id="{FAE15D7F-A773-0D46-DFCF-848577E91BAD}"/>
              </a:ext>
            </a:extLst>
          </p:cNvPr>
          <p:cNvGraphicFramePr>
            <a:graphicFrameLocks noGrp="1"/>
          </p:cNvGraphicFramePr>
          <p:nvPr>
            <p:extLst>
              <p:ext uri="{D42A27DB-BD31-4B8C-83A1-F6EECF244321}">
                <p14:modId xmlns:p14="http://schemas.microsoft.com/office/powerpoint/2010/main" val="3841279573"/>
              </p:ext>
            </p:extLst>
          </p:nvPr>
        </p:nvGraphicFramePr>
        <p:xfrm>
          <a:off x="1460500" y="1268760"/>
          <a:ext cx="4013200" cy="1826864"/>
        </p:xfrm>
        <a:graphic>
          <a:graphicData uri="http://schemas.openxmlformats.org/drawingml/2006/table">
            <a:tbl>
              <a:tblPr>
                <a:tableStyleId>{5C22544A-7EE6-4342-B048-85BDC9FD1C3A}</a:tableStyleId>
              </a:tblPr>
              <a:tblGrid>
                <a:gridCol w="1460500">
                  <a:extLst>
                    <a:ext uri="{9D8B030D-6E8A-4147-A177-3AD203B41FA5}">
                      <a16:colId xmlns:a16="http://schemas.microsoft.com/office/drawing/2014/main" xmlns="" val="4149391486"/>
                    </a:ext>
                  </a:extLst>
                </a:gridCol>
                <a:gridCol w="850900">
                  <a:extLst>
                    <a:ext uri="{9D8B030D-6E8A-4147-A177-3AD203B41FA5}">
                      <a16:colId xmlns:a16="http://schemas.microsoft.com/office/drawing/2014/main" xmlns="" val="987006484"/>
                    </a:ext>
                  </a:extLst>
                </a:gridCol>
                <a:gridCol w="850900">
                  <a:extLst>
                    <a:ext uri="{9D8B030D-6E8A-4147-A177-3AD203B41FA5}">
                      <a16:colId xmlns:a16="http://schemas.microsoft.com/office/drawing/2014/main" xmlns="" val="1620657654"/>
                    </a:ext>
                  </a:extLst>
                </a:gridCol>
                <a:gridCol w="850900">
                  <a:extLst>
                    <a:ext uri="{9D8B030D-6E8A-4147-A177-3AD203B41FA5}">
                      <a16:colId xmlns:a16="http://schemas.microsoft.com/office/drawing/2014/main" xmlns="" val="2551405141"/>
                    </a:ext>
                  </a:extLst>
                </a:gridCol>
              </a:tblGrid>
              <a:tr h="456716">
                <a:tc>
                  <a:txBody>
                    <a:bodyPr/>
                    <a:lstStyle/>
                    <a:p>
                      <a:pPr algn="l" fontAlgn="b"/>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u="none" strike="noStrike">
                          <a:effectLst/>
                        </a:rPr>
                        <a:t>2017</a:t>
                      </a:r>
                      <a:endParaRPr lang="en-CA"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u="none" strike="noStrike">
                          <a:effectLst/>
                        </a:rPr>
                        <a:t>2018</a:t>
                      </a:r>
                      <a:endParaRPr lang="en-CA"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u="none" strike="noStrike">
                          <a:effectLst/>
                        </a:rPr>
                        <a:t>2019</a:t>
                      </a:r>
                      <a:endParaRPr lang="en-CA"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879569934"/>
                  </a:ext>
                </a:extLst>
              </a:tr>
              <a:tr h="456716">
                <a:tc>
                  <a:txBody>
                    <a:bodyPr/>
                    <a:lstStyle/>
                    <a:p>
                      <a:pPr algn="l" fontAlgn="b"/>
                      <a:r>
                        <a:rPr lang="en-CA" sz="2800" u="none" strike="noStrike">
                          <a:effectLst/>
                        </a:rPr>
                        <a:t>Brazil</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dirty="0">
                          <a:effectLst/>
                        </a:rPr>
                        <a:t>5480</a:t>
                      </a:r>
                      <a:endParaRPr lang="en-CA"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a:effectLst/>
                        </a:rPr>
                        <a:t>4980</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a:effectLst/>
                        </a:rPr>
                        <a:t>5465</a:t>
                      </a:r>
                      <a:endParaRPr lang="en-CA"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70795204"/>
                  </a:ext>
                </a:extLst>
              </a:tr>
              <a:tr h="456716">
                <a:tc>
                  <a:txBody>
                    <a:bodyPr/>
                    <a:lstStyle/>
                    <a:p>
                      <a:pPr algn="l" fontAlgn="b"/>
                      <a:r>
                        <a:rPr lang="en-CA" sz="2800" u="none" strike="noStrike">
                          <a:effectLst/>
                        </a:rPr>
                        <a:t>Germany</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dirty="0">
                          <a:effectLst/>
                        </a:rPr>
                        <a:t>1910</a:t>
                      </a:r>
                      <a:endParaRPr lang="en-CA"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a:effectLst/>
                        </a:rPr>
                        <a:t>1970</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a:effectLst/>
                        </a:rPr>
                        <a:t>1750</a:t>
                      </a:r>
                      <a:endParaRPr lang="en-CA"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11202066"/>
                  </a:ext>
                </a:extLst>
              </a:tr>
              <a:tr h="456716">
                <a:tc>
                  <a:txBody>
                    <a:bodyPr/>
                    <a:lstStyle/>
                    <a:p>
                      <a:pPr algn="l" fontAlgn="b"/>
                      <a:r>
                        <a:rPr lang="en-CA" sz="2800" u="none" strike="noStrike">
                          <a:effectLst/>
                        </a:rPr>
                        <a:t>India</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a:effectLst/>
                        </a:rPr>
                        <a:t>137</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a:effectLst/>
                        </a:rPr>
                        <a:t>155</a:t>
                      </a:r>
                      <a:endParaRPr lang="en-CA"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800" u="none" strike="noStrike" dirty="0">
                          <a:effectLst/>
                        </a:rPr>
                        <a:t>171</a:t>
                      </a:r>
                      <a:endParaRPr lang="en-CA"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26848768"/>
                  </a:ext>
                </a:extLst>
              </a:tr>
            </a:tbl>
          </a:graphicData>
        </a:graphic>
      </p:graphicFrame>
      <p:graphicFrame>
        <p:nvGraphicFramePr>
          <p:cNvPr id="9" name="Table 8">
            <a:extLst>
              <a:ext uri="{FF2B5EF4-FFF2-40B4-BE49-F238E27FC236}">
                <a16:creationId xmlns:a16="http://schemas.microsoft.com/office/drawing/2014/main" xmlns="" id="{5D2446D5-16D7-B433-C5AB-EC79FBF792E0}"/>
              </a:ext>
            </a:extLst>
          </p:cNvPr>
          <p:cNvGraphicFramePr>
            <a:graphicFrameLocks noGrp="1"/>
          </p:cNvGraphicFramePr>
          <p:nvPr>
            <p:extLst>
              <p:ext uri="{D42A27DB-BD31-4B8C-83A1-F6EECF244321}">
                <p14:modId xmlns:p14="http://schemas.microsoft.com/office/powerpoint/2010/main" val="1356084669"/>
              </p:ext>
            </p:extLst>
          </p:nvPr>
        </p:nvGraphicFramePr>
        <p:xfrm>
          <a:off x="3797300" y="3395664"/>
          <a:ext cx="1676400" cy="75057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xmlns="" val="451307156"/>
                    </a:ext>
                  </a:extLst>
                </a:gridCol>
                <a:gridCol w="838200">
                  <a:extLst>
                    <a:ext uri="{9D8B030D-6E8A-4147-A177-3AD203B41FA5}">
                      <a16:colId xmlns:a16="http://schemas.microsoft.com/office/drawing/2014/main" xmlns="" val="533764174"/>
                    </a:ext>
                  </a:extLst>
                </a:gridCol>
              </a:tblGrid>
              <a:tr h="361950">
                <a:tc>
                  <a:txBody>
                    <a:bodyPr/>
                    <a:lstStyle/>
                    <a:p>
                      <a:pPr algn="l" fontAlgn="b"/>
                      <a:r>
                        <a:rPr lang="en-CA" sz="2400" u="none" strike="noStrike">
                          <a:effectLst/>
                        </a:rPr>
                        <a:t>2018</a:t>
                      </a:r>
                      <a:endParaRPr lang="en-CA"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400" u="none" strike="noStrike">
                          <a:effectLst/>
                        </a:rPr>
                        <a:t>24857</a:t>
                      </a:r>
                      <a:endParaRPr lang="en-CA"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60379194"/>
                  </a:ext>
                </a:extLst>
              </a:tr>
              <a:tr h="371475">
                <a:tc>
                  <a:txBody>
                    <a:bodyPr/>
                    <a:lstStyle/>
                    <a:p>
                      <a:pPr algn="l" fontAlgn="b"/>
                      <a:r>
                        <a:rPr lang="en-CA" sz="2400" u="none" strike="noStrike">
                          <a:effectLst/>
                        </a:rPr>
                        <a:t>2019</a:t>
                      </a:r>
                      <a:endParaRPr lang="en-CA"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CA" sz="2400" u="none" strike="noStrike" dirty="0">
                          <a:effectLst/>
                        </a:rPr>
                        <a:t>25397</a:t>
                      </a:r>
                      <a:endParaRPr lang="en-CA"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88321027"/>
                  </a:ext>
                </a:extLst>
              </a:tr>
            </a:tbl>
          </a:graphicData>
        </a:graphic>
      </p:graphicFrame>
      <p:graphicFrame>
        <p:nvGraphicFramePr>
          <p:cNvPr id="10" name="Table 9">
            <a:extLst>
              <a:ext uri="{FF2B5EF4-FFF2-40B4-BE49-F238E27FC236}">
                <a16:creationId xmlns:a16="http://schemas.microsoft.com/office/drawing/2014/main" xmlns="" id="{892E7CE8-7A7A-A375-5C80-0067619A4966}"/>
              </a:ext>
            </a:extLst>
          </p:cNvPr>
          <p:cNvGraphicFramePr>
            <a:graphicFrameLocks noGrp="1"/>
          </p:cNvGraphicFramePr>
          <p:nvPr>
            <p:extLst>
              <p:ext uri="{D42A27DB-BD31-4B8C-83A1-F6EECF244321}">
                <p14:modId xmlns:p14="http://schemas.microsoft.com/office/powerpoint/2010/main" val="2911271422"/>
              </p:ext>
            </p:extLst>
          </p:nvPr>
        </p:nvGraphicFramePr>
        <p:xfrm>
          <a:off x="3797300" y="5373216"/>
          <a:ext cx="1917700" cy="752475"/>
        </p:xfrm>
        <a:graphic>
          <a:graphicData uri="http://schemas.openxmlformats.org/drawingml/2006/table">
            <a:tbl>
              <a:tblPr>
                <a:tableStyleId>{5C22544A-7EE6-4342-B048-85BDC9FD1C3A}</a:tableStyleId>
              </a:tblPr>
              <a:tblGrid>
                <a:gridCol w="1016000">
                  <a:extLst>
                    <a:ext uri="{9D8B030D-6E8A-4147-A177-3AD203B41FA5}">
                      <a16:colId xmlns:a16="http://schemas.microsoft.com/office/drawing/2014/main" xmlns="" val="1389122398"/>
                    </a:ext>
                  </a:extLst>
                </a:gridCol>
                <a:gridCol w="901700">
                  <a:extLst>
                    <a:ext uri="{9D8B030D-6E8A-4147-A177-3AD203B41FA5}">
                      <a16:colId xmlns:a16="http://schemas.microsoft.com/office/drawing/2014/main" xmlns="" val="3715500960"/>
                    </a:ext>
                  </a:extLst>
                </a:gridCol>
              </a:tblGrid>
              <a:tr h="371475">
                <a:tc>
                  <a:txBody>
                    <a:bodyPr/>
                    <a:lstStyle/>
                    <a:p>
                      <a:pPr algn="l" fontAlgn="b"/>
                      <a:r>
                        <a:rPr lang="en-CA" sz="2200" u="none" strike="noStrike">
                          <a:effectLst/>
                        </a:rPr>
                        <a:t>2020</a:t>
                      </a:r>
                      <a:endParaRPr lang="en-CA"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2200" u="none" strike="noStrike">
                          <a:effectLst/>
                        </a:rPr>
                        <a:t>2021</a:t>
                      </a:r>
                      <a:endParaRPr lang="en-CA" sz="2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85192303"/>
                  </a:ext>
                </a:extLst>
              </a:tr>
              <a:tr h="381000">
                <a:tc>
                  <a:txBody>
                    <a:bodyPr/>
                    <a:lstStyle/>
                    <a:p>
                      <a:pPr algn="l" fontAlgn="t"/>
                      <a:r>
                        <a:rPr lang="en-CA" sz="2200" u="none" strike="noStrike">
                          <a:effectLst/>
                        </a:rPr>
                        <a:t>62 108</a:t>
                      </a:r>
                      <a:endParaRPr lang="en-CA" sz="22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CA" sz="2200" u="none" strike="noStrike" dirty="0">
                          <a:effectLst/>
                        </a:rPr>
                        <a:t>58 568</a:t>
                      </a:r>
                      <a:endParaRPr lang="en-CA" sz="22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493960954"/>
                  </a:ext>
                </a:extLst>
              </a:tr>
            </a:tbl>
          </a:graphicData>
        </a:graphic>
      </p:graphicFrame>
      <p:sp>
        <p:nvSpPr>
          <p:cNvPr id="11" name="TextBox 10">
            <a:extLst>
              <a:ext uri="{FF2B5EF4-FFF2-40B4-BE49-F238E27FC236}">
                <a16:creationId xmlns:a16="http://schemas.microsoft.com/office/drawing/2014/main" xmlns="" id="{C5D95E56-A1C2-229A-50B0-D46763D69FB0}"/>
              </a:ext>
            </a:extLst>
          </p:cNvPr>
          <p:cNvSpPr txBox="1"/>
          <p:nvPr/>
        </p:nvSpPr>
        <p:spPr>
          <a:xfrm>
            <a:off x="1715764" y="4694946"/>
            <a:ext cx="3999236" cy="492443"/>
          </a:xfrm>
          <a:prstGeom prst="rect">
            <a:avLst/>
          </a:prstGeom>
          <a:noFill/>
        </p:spPr>
        <p:txBody>
          <a:bodyPr wrap="none" rtlCol="0">
            <a:spAutoFit/>
          </a:bodyPr>
          <a:lstStyle/>
          <a:p>
            <a:pPr algn="ctr"/>
            <a:r>
              <a:rPr lang="pt-BR" sz="2600" dirty="0" err="1">
                <a:solidFill>
                  <a:schemeClr val="tx2"/>
                </a:solidFill>
                <a:latin typeface="Arial Narrow" panose="020B0606020202030204" pitchFamily="34" charset="0"/>
              </a:rPr>
              <a:t>Patent</a:t>
            </a:r>
            <a:r>
              <a:rPr lang="pt-BR" sz="2600" dirty="0">
                <a:solidFill>
                  <a:schemeClr val="tx2"/>
                </a:solidFill>
                <a:latin typeface="Arial Narrow" panose="020B0606020202030204" pitchFamily="34" charset="0"/>
              </a:rPr>
              <a:t> </a:t>
            </a:r>
            <a:r>
              <a:rPr lang="pt-BR" sz="2600" dirty="0" err="1">
                <a:solidFill>
                  <a:schemeClr val="tx2"/>
                </a:solidFill>
                <a:latin typeface="Arial Narrow" panose="020B0606020202030204" pitchFamily="34" charset="0"/>
              </a:rPr>
              <a:t>Applications</a:t>
            </a:r>
            <a:r>
              <a:rPr lang="pt-BR" sz="2600" dirty="0">
                <a:solidFill>
                  <a:schemeClr val="tx2"/>
                </a:solidFill>
                <a:latin typeface="Arial Narrow" panose="020B0606020202030204" pitchFamily="34" charset="0"/>
              </a:rPr>
              <a:t> in </a:t>
            </a:r>
            <a:r>
              <a:rPr lang="pt-BR" sz="2600" dirty="0" err="1">
                <a:solidFill>
                  <a:schemeClr val="tx2"/>
                </a:solidFill>
                <a:latin typeface="Arial Narrow" panose="020B0606020202030204" pitchFamily="34" charset="0"/>
              </a:rPr>
              <a:t>Germany</a:t>
            </a:r>
            <a:endParaRPr lang="en-CA" sz="26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81836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533400" y="4324350"/>
            <a:ext cx="8071048" cy="2462213"/>
          </a:xfrm>
        </p:spPr>
        <p:txBody>
          <a:bodyPr/>
          <a:lstStyle/>
          <a:p>
            <a:pPr>
              <a:defRPr/>
            </a:pPr>
            <a:r>
              <a:rPr lang="en-CA" sz="2800" b="1" i="1" dirty="0">
                <a:solidFill>
                  <a:schemeClr val="bg1"/>
                </a:solidFill>
                <a:latin typeface="Arial Narrow" pitchFamily="34" charset="0"/>
                <a:ea typeface="ＭＳ Ｐゴシック" pitchFamily="-112" charset="-128"/>
              </a:rPr>
              <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Volkhart Hanewald</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Attorney – Germany</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Attorney &amp; Patent Attorney – Brazil</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Managing Partner – HN&amp;S</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
            </a:r>
            <a:br>
              <a:rPr lang="en-CA" sz="2800" b="1" i="1" dirty="0">
                <a:solidFill>
                  <a:schemeClr val="bg1"/>
                </a:solidFill>
                <a:latin typeface="Arial Narrow" pitchFamily="34" charset="0"/>
                <a:ea typeface="ＭＳ Ｐゴシック" pitchFamily="-112" charset="-128"/>
              </a:rPr>
            </a:br>
            <a:r>
              <a:rPr lang="en-CA" sz="2800" b="1" i="1" dirty="0">
                <a:solidFill>
                  <a:schemeClr val="bg1"/>
                </a:solidFill>
                <a:latin typeface="Arial Narrow" pitchFamily="34" charset="0"/>
                <a:ea typeface="ＭＳ Ｐゴシック" pitchFamily="-112" charset="-128"/>
              </a:rPr>
              <a:t/>
            </a:r>
            <a:br>
              <a:rPr lang="en-CA" sz="2800" b="1" i="1" dirty="0">
                <a:solidFill>
                  <a:schemeClr val="bg1"/>
                </a:solidFill>
                <a:latin typeface="Arial Narrow" pitchFamily="34" charset="0"/>
                <a:ea typeface="ＭＳ Ｐゴシック" pitchFamily="-112" charset="-128"/>
              </a:rPr>
            </a:br>
            <a:endParaRPr lang="en-CA" sz="2000" b="1" dirty="0">
              <a:solidFill>
                <a:schemeClr val="bg1">
                  <a:lumMod val="85000"/>
                </a:schemeClr>
              </a:solidFill>
              <a:latin typeface="Arial Narrow" pitchFamily="34" charset="0"/>
              <a:ea typeface="ＭＳ Ｐゴシック" pitchFamily="-112" charset="-128"/>
            </a:endParaRPr>
          </a:p>
        </p:txBody>
      </p:sp>
      <p:pic>
        <p:nvPicPr>
          <p:cNvPr id="2052" name="Picture 5" descr="C:\Users\Joyce\Desktop\HN&amp;S\marca_hnes_horizontal.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447800"/>
            <a:ext cx="9117162"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104" y="0"/>
            <a:ext cx="24118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52400" y="2676525"/>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pt-BR" altLang="pt-BR" sz="2600" dirty="0">
              <a:solidFill>
                <a:schemeClr val="tx2"/>
              </a:solidFill>
              <a:latin typeface="Arial Narrow" panose="020B0606020202030204" pitchFamily="34" charset="0"/>
            </a:endParaRPr>
          </a:p>
          <a:p>
            <a:pPr algn="ctr"/>
            <a:endParaRPr lang="pt-BR" altLang="pt-BR" sz="2600" dirty="0">
              <a:solidFill>
                <a:schemeClr val="tx2"/>
              </a:solidFill>
              <a:latin typeface="Arial Narrow" panose="020B0606020202030204" pitchFamily="34" charset="0"/>
            </a:endParaRPr>
          </a:p>
          <a:p>
            <a:pPr algn="ctr"/>
            <a:r>
              <a:rPr lang="pt-BR" altLang="pt-BR" sz="2600" dirty="0">
                <a:solidFill>
                  <a:schemeClr val="tx2"/>
                </a:solidFill>
                <a:latin typeface="Arial Narrow" panose="020B0606020202030204" pitchFamily="34" charset="0"/>
              </a:rPr>
              <a:t>CONCLUSION</a:t>
            </a:r>
          </a:p>
          <a:p>
            <a:endParaRPr lang="pt-BR" altLang="pt-BR" sz="26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2600" dirty="0" err="1">
                <a:solidFill>
                  <a:schemeClr val="tx2"/>
                </a:solidFill>
                <a:latin typeface="Arial Narrow" panose="020B0606020202030204" pitchFamily="34" charset="0"/>
              </a:rPr>
              <a:t>Although</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Brazil’s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patent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legislation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is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historically</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older</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than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Germany’s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Germany</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handles</a:t>
            </a:r>
            <a:r>
              <a:rPr lang="pt-BR" altLang="pt-BR" sz="2600" dirty="0">
                <a:solidFill>
                  <a:schemeClr val="tx2"/>
                </a:solidFill>
                <a:latin typeface="Arial Narrow" panose="020B0606020202030204" pitchFamily="34" charset="0"/>
              </a:rPr>
              <a:t> more </a:t>
            </a:r>
            <a:r>
              <a:rPr lang="pt-BR" altLang="pt-BR" sz="2600" dirty="0" err="1">
                <a:solidFill>
                  <a:schemeClr val="tx2"/>
                </a:solidFill>
                <a:latin typeface="Arial Narrow" panose="020B0606020202030204" pitchFamily="34" charset="0"/>
              </a:rPr>
              <a:t>patent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applications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than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Brazil</a:t>
            </a:r>
            <a:r>
              <a:rPr lang="pt-BR" altLang="pt-BR" sz="2600" dirty="0">
                <a:solidFill>
                  <a:schemeClr val="tx2"/>
                </a:solidFill>
                <a:latin typeface="Arial Narrow" panose="020B0606020202030204" pitchFamily="34" charset="0"/>
              </a:rPr>
              <a:t>;</a:t>
            </a:r>
          </a:p>
          <a:p>
            <a:pPr marL="457200" indent="-457200">
              <a:buFont typeface="Wingdings" panose="05000000000000000000" pitchFamily="2" charset="2"/>
              <a:buChar char="Ø"/>
            </a:pPr>
            <a:r>
              <a:rPr lang="pt-BR" altLang="pt-BR" sz="2600" dirty="0">
                <a:solidFill>
                  <a:schemeClr val="tx2"/>
                </a:solidFill>
                <a:latin typeface="Arial Narrow" panose="020B0606020202030204" pitchFamily="34" charset="0"/>
              </a:rPr>
              <a:t>The </a:t>
            </a:r>
            <a:r>
              <a:rPr lang="pt-BR" altLang="pt-BR" sz="2600" dirty="0" err="1">
                <a:solidFill>
                  <a:schemeClr val="tx2"/>
                </a:solidFill>
                <a:latin typeface="Arial Narrow" panose="020B0606020202030204" pitchFamily="34" charset="0"/>
              </a:rPr>
              <a:t>effectiveness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of</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patent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protection</a:t>
            </a:r>
            <a:r>
              <a:rPr lang="pt-BR" altLang="pt-BR" sz="2600" dirty="0">
                <a:solidFill>
                  <a:schemeClr val="tx2"/>
                </a:solidFill>
                <a:latin typeface="Arial Narrow" panose="020B0606020202030204" pitchFamily="34" charset="0"/>
              </a:rPr>
              <a:t> does </a:t>
            </a:r>
            <a:r>
              <a:rPr lang="pt-BR" altLang="pt-BR" sz="2600" dirty="0" err="1">
                <a:solidFill>
                  <a:schemeClr val="tx2"/>
                </a:solidFill>
                <a:latin typeface="Arial Narrow" panose="020B0606020202030204" pitchFamily="34" charset="0"/>
              </a:rPr>
              <a:t>not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depend</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on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the</a:t>
            </a:r>
            <a:r>
              <a:rPr lang="pt-BR" altLang="pt-BR" sz="2600" dirty="0">
                <a:solidFill>
                  <a:schemeClr val="tx2"/>
                </a:solidFill>
                <a:latin typeface="Arial Narrow" panose="020B0606020202030204" pitchFamily="34" charset="0"/>
              </a:rPr>
              <a:t> age </a:t>
            </a:r>
            <a:r>
              <a:rPr lang="pt-BR" altLang="pt-BR" sz="2600" dirty="0" err="1">
                <a:solidFill>
                  <a:schemeClr val="tx2"/>
                </a:solidFill>
                <a:latin typeface="Arial Narrow" panose="020B0606020202030204" pitchFamily="34" charset="0"/>
              </a:rPr>
              <a:t>or</a:t>
            </a:r>
            <a:r>
              <a:rPr lang="pt-BR" altLang="pt-BR" sz="2600" dirty="0">
                <a:solidFill>
                  <a:schemeClr val="tx2"/>
                </a:solidFill>
                <a:latin typeface="Arial Narrow" panose="020B0606020202030204" pitchFamily="34" charset="0"/>
              </a:rPr>
              <a:t> contentes </a:t>
            </a:r>
            <a:r>
              <a:rPr lang="pt-BR" altLang="pt-BR" sz="2600" dirty="0" err="1">
                <a:solidFill>
                  <a:schemeClr val="tx2"/>
                </a:solidFill>
                <a:latin typeface="Arial Narrow" panose="020B0606020202030204" pitchFamily="34" charset="0"/>
              </a:rPr>
              <a:t>of</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the</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protection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norms,but</a:t>
            </a:r>
            <a:r>
              <a:rPr lang="pt-BR" altLang="pt-BR" sz="2600" dirty="0">
                <a:solidFill>
                  <a:schemeClr val="tx2"/>
                </a:solidFill>
                <a:latin typeface="Arial Narrow" panose="020B0606020202030204" pitchFamily="34" charset="0"/>
              </a:rPr>
              <a:t> more </a:t>
            </a:r>
            <a:r>
              <a:rPr lang="pt-BR" altLang="pt-BR" sz="2600" dirty="0" err="1">
                <a:solidFill>
                  <a:schemeClr val="tx2"/>
                </a:solidFill>
                <a:latin typeface="Arial Narrow" panose="020B0606020202030204" pitchFamily="34" charset="0"/>
              </a:rPr>
              <a:t>on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the</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interest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governments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have</a:t>
            </a:r>
            <a:r>
              <a:rPr lang="pt-BR" altLang="pt-BR" sz="2600" dirty="0">
                <a:solidFill>
                  <a:schemeClr val="tx2"/>
                </a:solidFill>
                <a:latin typeface="Arial Narrow" panose="020B0606020202030204" pitchFamily="34" charset="0"/>
              </a:rPr>
              <a:t> in </a:t>
            </a:r>
            <a:r>
              <a:rPr lang="pt-BR" altLang="pt-BR" sz="2600" dirty="0" err="1">
                <a:solidFill>
                  <a:schemeClr val="tx2"/>
                </a:solidFill>
                <a:latin typeface="Arial Narrow" panose="020B0606020202030204" pitchFamily="34" charset="0"/>
              </a:rPr>
              <a:t>enforcing</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these</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norms</a:t>
            </a:r>
            <a:r>
              <a:rPr lang="pt-BR" altLang="pt-BR" sz="2600" dirty="0">
                <a:solidFill>
                  <a:schemeClr val="tx2"/>
                </a:solidFill>
                <a:latin typeface="Arial Narrow" panose="020B0606020202030204" pitchFamily="34" charset="0"/>
              </a:rPr>
              <a:t>; </a:t>
            </a:r>
          </a:p>
          <a:p>
            <a:pPr marL="457200" indent="-457200">
              <a:buFont typeface="Wingdings" panose="05000000000000000000" pitchFamily="2" charset="2"/>
              <a:buChar char="Ø"/>
            </a:pPr>
            <a:r>
              <a:rPr lang="pt-BR" altLang="pt-BR" sz="2600" dirty="0" err="1">
                <a:solidFill>
                  <a:schemeClr val="tx2"/>
                </a:solidFill>
                <a:latin typeface="Arial Narrow" panose="020B0606020202030204" pitchFamily="34" charset="0"/>
              </a:rPr>
              <a:t>Knowledge</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based</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economies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depend</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on</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enforcement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of</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patent</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protection</a:t>
            </a:r>
            <a:r>
              <a:rPr lang="pt-BR" altLang="pt-BR" sz="2600" dirty="0">
                <a:solidFill>
                  <a:schemeClr val="tx2"/>
                </a:solidFill>
                <a:latin typeface="Arial Narrow" panose="020B0606020202030204" pitchFamily="34" charset="0"/>
              </a:rPr>
              <a:t>.</a:t>
            </a:r>
          </a:p>
          <a:p>
            <a:pPr marL="457200" indent="-457200">
              <a:buFont typeface="Wingdings" panose="05000000000000000000" pitchFamily="2" charset="2"/>
              <a:buChar char="Ø"/>
            </a:pPr>
            <a:endParaRPr lang="pt-BR" altLang="pt-BR" sz="2600" dirty="0">
              <a:solidFill>
                <a:schemeClr val="tx2"/>
              </a:solidFill>
              <a:latin typeface="Arial Narrow" panose="020B0606020202030204" pitchFamily="34" charset="0"/>
            </a:endParaRPr>
          </a:p>
          <a:p>
            <a:pPr algn="ctr"/>
            <a:r>
              <a:rPr lang="pt-BR" altLang="pt-BR" sz="2600" dirty="0" err="1">
                <a:solidFill>
                  <a:schemeClr val="tx2"/>
                </a:solidFill>
                <a:latin typeface="Arial Narrow" panose="020B0606020202030204" pitchFamily="34" charset="0"/>
              </a:rPr>
              <a:t>Comments</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and</a:t>
            </a:r>
            <a:r>
              <a:rPr lang="pt-BR" altLang="pt-BR" sz="2600" dirty="0">
                <a:solidFill>
                  <a:schemeClr val="tx2"/>
                </a:solidFill>
                <a:latin typeface="Arial Narrow" panose="020B0606020202030204" pitchFamily="34" charset="0"/>
              </a:rPr>
              <a:t> </a:t>
            </a:r>
            <a:r>
              <a:rPr lang="pt-BR" altLang="pt-BR" sz="2600" dirty="0" err="1">
                <a:solidFill>
                  <a:schemeClr val="tx2"/>
                </a:solidFill>
                <a:latin typeface="Arial Narrow" panose="020B0606020202030204" pitchFamily="34" charset="0"/>
              </a:rPr>
              <a:t>questions</a:t>
            </a:r>
            <a:r>
              <a:rPr lang="pt-BR" altLang="pt-BR" sz="2600" dirty="0">
                <a:solidFill>
                  <a:schemeClr val="tx2"/>
                </a:solidFill>
                <a:latin typeface="Arial Narrow" panose="020B0606020202030204" pitchFamily="34" charset="0"/>
              </a:rPr>
              <a:t> are </a:t>
            </a:r>
            <a:r>
              <a:rPr lang="pt-BR" altLang="pt-BR" sz="2600" dirty="0" err="1">
                <a:solidFill>
                  <a:schemeClr val="tx2"/>
                </a:solidFill>
                <a:latin typeface="Arial Narrow" panose="020B0606020202030204" pitchFamily="34" charset="0"/>
              </a:rPr>
              <a:t>welcome</a:t>
            </a:r>
            <a:r>
              <a:rPr lang="pt-BR" altLang="pt-BR" sz="2600" dirty="0">
                <a:solidFill>
                  <a:schemeClr val="tx2"/>
                </a:solidFill>
                <a:latin typeface="Arial Narrow" panose="020B0606020202030204" pitchFamily="34" charset="0"/>
              </a:rPr>
              <a:t>.</a:t>
            </a:r>
          </a:p>
          <a:p>
            <a:pPr algn="ctr"/>
            <a:endParaRPr lang="pt-BR" altLang="pt-BR" sz="2600" dirty="0">
              <a:solidFill>
                <a:schemeClr val="tx2"/>
              </a:solidFill>
              <a:latin typeface="Arial Narrow" panose="020B0606020202030204" pitchFamily="34" charset="0"/>
            </a:endParaRPr>
          </a:p>
          <a:p>
            <a:pPr algn="ctr"/>
            <a:r>
              <a:rPr lang="pt-BR" altLang="pt-BR" sz="2600" dirty="0">
                <a:solidFill>
                  <a:schemeClr val="tx2"/>
                </a:solidFill>
                <a:latin typeface="Arial Narrow" panose="020B0606020202030204" pitchFamily="34" charset="0"/>
              </a:rPr>
              <a:t>THANK YOU!</a:t>
            </a: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0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19231" y="282534"/>
            <a:ext cx="6477000" cy="602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pt-BR" altLang="pt-BR" sz="260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97172ABA-5795-8DF4-29CB-33B45229D8C7}"/>
              </a:ext>
            </a:extLst>
          </p:cNvPr>
          <p:cNvSpPr txBox="1"/>
          <p:nvPr/>
        </p:nvSpPr>
        <p:spPr>
          <a:xfrm>
            <a:off x="755576" y="1087233"/>
            <a:ext cx="5688632" cy="3871444"/>
          </a:xfrm>
          <a:prstGeom prst="rect">
            <a:avLst/>
          </a:prstGeom>
          <a:noFill/>
        </p:spPr>
        <p:txBody>
          <a:bodyPr wrap="square">
            <a:spAutoFit/>
          </a:bodyPr>
          <a:lstStyle/>
          <a:p>
            <a:pPr algn="just">
              <a:spcAft>
                <a:spcPts val="1875"/>
              </a:spcAft>
            </a:pPr>
            <a:r>
              <a:rPr lang="en-US" sz="1800" spc="15" dirty="0">
                <a:solidFill>
                  <a:srgbClr val="1A1A1A"/>
                </a:solidFill>
                <a:effectLst/>
                <a:latin typeface="Arial" panose="020B0604020202020204" pitchFamily="34" charset="0"/>
                <a:ea typeface="Times New Roman" panose="02020603050405020304" pitchFamily="18" charset="0"/>
              </a:rPr>
              <a:t>The term ‘knowledge-based economy’ was coined by the OECD</a:t>
            </a:r>
            <a:r>
              <a:rPr lang="en-US" sz="1100" u="sng" spc="15" baseline="30000" dirty="0">
                <a:solidFill>
                  <a:srgbClr val="EB934F"/>
                </a:solidFill>
                <a:effectLst/>
                <a:latin typeface="Arial" panose="020B0604020202020204" pitchFamily="34" charset="0"/>
                <a:ea typeface="Times New Roman" panose="02020603050405020304" pitchFamily="18" charset="0"/>
                <a:hlinkClick r:id="rId5"/>
              </a:rPr>
              <a:t>[7]</a:t>
            </a:r>
            <a:r>
              <a:rPr lang="en-US" sz="1800" spc="15" dirty="0">
                <a:solidFill>
                  <a:srgbClr val="1A1A1A"/>
                </a:solidFill>
                <a:effectLst/>
                <a:latin typeface="Arial" panose="020B0604020202020204" pitchFamily="34" charset="0"/>
                <a:ea typeface="Times New Roman" panose="02020603050405020304" pitchFamily="18" charset="0"/>
              </a:rPr>
              <a:t> in 1996 and defined as an economy which is ‘directly based on the production, distribution and use of knowledge and information’.</a:t>
            </a:r>
            <a:endParaRPr lang="en-CA" sz="1600" dirty="0">
              <a:effectLst/>
              <a:latin typeface="Times New Roman" panose="02020603050405020304" pitchFamily="18" charset="0"/>
              <a:ea typeface="Times New Roman" panose="02020603050405020304" pitchFamily="18" charset="0"/>
            </a:endParaRPr>
          </a:p>
          <a:p>
            <a:pPr algn="just">
              <a:spcAft>
                <a:spcPts val="1875"/>
              </a:spcAft>
            </a:pPr>
            <a:r>
              <a:rPr lang="en-US" sz="1800" spc="15" dirty="0">
                <a:solidFill>
                  <a:srgbClr val="1A1A1A"/>
                </a:solidFill>
                <a:effectLst/>
                <a:latin typeface="Arial" panose="020B0604020202020204" pitchFamily="34" charset="0"/>
                <a:ea typeface="Times New Roman" panose="02020603050405020304" pitchFamily="18" charset="0"/>
              </a:rPr>
              <a:t>A knowledge based economy is one where ideas and technologies are ingredients; intellectual property is the merchandise; people expect smarter products with more convenience and technology leaders fuel the innovation.</a:t>
            </a:r>
            <a:endParaRPr lang="en-CA" sz="16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presentation aims to present the protection of intellectual property in two different countries: Brazil and Germany.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r>
              <a:rPr lang="pt-BR" sz="1100" dirty="0">
                <a:effectLst/>
                <a:latin typeface="Calibri" panose="020F0502020204030204" pitchFamily="34" charset="0"/>
                <a:ea typeface="Calibri" panose="020F0502020204030204" pitchFamily="34" charset="0"/>
                <a:cs typeface="Times New Roman" panose="02020603050405020304" pitchFamily="18" charset="0"/>
              </a:rPr>
              <a:t>https://www.altacit.com/ip-management/knowledge-based-economy/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01208"/>
            <a:ext cx="9117496"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333500" y="1113469"/>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pt-BR" altLang="pt-BR" sz="2600">
              <a:solidFill>
                <a:schemeClr val="tx2"/>
              </a:solidFill>
              <a:latin typeface="Arial Narrow" panose="020B0606020202030204" pitchFamily="34" charset="0"/>
            </a:endParaRPr>
          </a:p>
        </p:txBody>
      </p:sp>
      <p:pic>
        <p:nvPicPr>
          <p:cNvPr id="6" name="Picture 5" descr="C:\Users\Joyce\Desktop\HN&amp;S\marca_hnes_horizontal.png">
            <a:extLst>
              <a:ext uri="{FF2B5EF4-FFF2-40B4-BE49-F238E27FC236}">
                <a16:creationId xmlns:a16="http://schemas.microsoft.com/office/drawing/2014/main" xmlns="" id="{F843FF71-FA4F-4171-BF13-A46F3BBAAAF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30016" y="5405652"/>
            <a:ext cx="4283968" cy="134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C4B86027-EECA-47C2-A438-698489EA8DAF}"/>
              </a:ext>
            </a:extLst>
          </p:cNvPr>
          <p:cNvSpPr txBox="1"/>
          <p:nvPr/>
        </p:nvSpPr>
        <p:spPr>
          <a:xfrm>
            <a:off x="2267744" y="4692291"/>
            <a:ext cx="4896544" cy="369332"/>
          </a:xfrm>
          <a:prstGeom prst="rect">
            <a:avLst/>
          </a:prstGeom>
          <a:noFill/>
        </p:spPr>
        <p:txBody>
          <a:bodyPr wrap="square" rtlCol="0">
            <a:spAutoFit/>
          </a:bodyPr>
          <a:lstStyle/>
          <a:p>
            <a:r>
              <a:rPr lang="pt-BR" dirty="0"/>
              <a:t>The German Empire In The </a:t>
            </a:r>
            <a:r>
              <a:rPr lang="pt-BR" dirty="0" err="1"/>
              <a:t>Borders</a:t>
            </a:r>
            <a:r>
              <a:rPr lang="pt-BR" dirty="0"/>
              <a:t> </a:t>
            </a:r>
            <a:r>
              <a:rPr lang="pt-BR" dirty="0" err="1"/>
              <a:t>Of</a:t>
            </a:r>
            <a:r>
              <a:rPr lang="pt-BR" dirty="0"/>
              <a:t> 1871</a:t>
            </a:r>
            <a:endParaRPr lang="en-CA" dirty="0"/>
          </a:p>
        </p:txBody>
      </p:sp>
      <p:pic>
        <p:nvPicPr>
          <p:cNvPr id="4" name="Picture 3">
            <a:extLst>
              <a:ext uri="{FF2B5EF4-FFF2-40B4-BE49-F238E27FC236}">
                <a16:creationId xmlns:a16="http://schemas.microsoft.com/office/drawing/2014/main" xmlns="" id="{75D693A1-57E5-FB52-AACC-22BFD77EE8CD}"/>
              </a:ext>
            </a:extLst>
          </p:cNvPr>
          <p:cNvPicPr>
            <a:picLocks noChangeAspect="1"/>
          </p:cNvPicPr>
          <p:nvPr/>
        </p:nvPicPr>
        <p:blipFill>
          <a:blip r:embed="rId5"/>
          <a:stretch>
            <a:fillRect/>
          </a:stretch>
        </p:blipFill>
        <p:spPr>
          <a:xfrm>
            <a:off x="683568" y="58941"/>
            <a:ext cx="7776864" cy="4581128"/>
          </a:xfrm>
          <a:prstGeom prst="rect">
            <a:avLst/>
          </a:prstGeom>
        </p:spPr>
      </p:pic>
    </p:spTree>
    <p:extLst>
      <p:ext uri="{BB962C8B-B14F-4D97-AF65-F5344CB8AC3E}">
        <p14:creationId xmlns:p14="http://schemas.microsoft.com/office/powerpoint/2010/main" val="216001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01208"/>
            <a:ext cx="9117496"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333500" y="1113469"/>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pt-BR" altLang="pt-BR" sz="2600">
              <a:solidFill>
                <a:schemeClr val="tx2"/>
              </a:solidFill>
              <a:latin typeface="Arial Narrow" panose="020B0606020202030204" pitchFamily="34" charset="0"/>
            </a:endParaRPr>
          </a:p>
        </p:txBody>
      </p:sp>
      <p:pic>
        <p:nvPicPr>
          <p:cNvPr id="6" name="Picture 5" descr="C:\Users\Joyce\Desktop\HN&amp;S\marca_hnes_horizontal.png">
            <a:extLst>
              <a:ext uri="{FF2B5EF4-FFF2-40B4-BE49-F238E27FC236}">
                <a16:creationId xmlns:a16="http://schemas.microsoft.com/office/drawing/2014/main" xmlns="" id="{F843FF71-FA4F-4171-BF13-A46F3BBAAAF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30016" y="5405652"/>
            <a:ext cx="4283968" cy="134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E97E5E14-113D-1122-386B-3B3028A814F7}"/>
              </a:ext>
            </a:extLst>
          </p:cNvPr>
          <p:cNvPicPr>
            <a:picLocks noChangeAspect="1"/>
          </p:cNvPicPr>
          <p:nvPr/>
        </p:nvPicPr>
        <p:blipFill>
          <a:blip r:embed="rId5"/>
          <a:stretch>
            <a:fillRect/>
          </a:stretch>
        </p:blipFill>
        <p:spPr>
          <a:xfrm>
            <a:off x="683568" y="476672"/>
            <a:ext cx="3168353" cy="4374146"/>
          </a:xfrm>
          <a:prstGeom prst="rect">
            <a:avLst/>
          </a:prstGeom>
        </p:spPr>
      </p:pic>
      <p:pic>
        <p:nvPicPr>
          <p:cNvPr id="8" name="Picture 7">
            <a:extLst>
              <a:ext uri="{FF2B5EF4-FFF2-40B4-BE49-F238E27FC236}">
                <a16:creationId xmlns:a16="http://schemas.microsoft.com/office/drawing/2014/main" xmlns="" id="{5D93DF7A-6943-B972-E4E7-27697F82C0DC}"/>
              </a:ext>
            </a:extLst>
          </p:cNvPr>
          <p:cNvPicPr>
            <a:picLocks noChangeAspect="1"/>
          </p:cNvPicPr>
          <p:nvPr/>
        </p:nvPicPr>
        <p:blipFill>
          <a:blip r:embed="rId6"/>
          <a:stretch>
            <a:fillRect/>
          </a:stretch>
        </p:blipFill>
        <p:spPr>
          <a:xfrm>
            <a:off x="5292080" y="476672"/>
            <a:ext cx="3240360" cy="4374146"/>
          </a:xfrm>
          <a:prstGeom prst="rect">
            <a:avLst/>
          </a:prstGeom>
        </p:spPr>
      </p:pic>
    </p:spTree>
    <p:extLst>
      <p:ext uri="{BB962C8B-B14F-4D97-AF65-F5344CB8AC3E}">
        <p14:creationId xmlns:p14="http://schemas.microsoft.com/office/powerpoint/2010/main" val="286028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6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600" dirty="0">
                <a:solidFill>
                  <a:schemeClr val="tx2"/>
                </a:solidFill>
                <a:latin typeface="Arial Narrow" panose="020B0606020202030204" pitchFamily="34" charset="0"/>
              </a:rPr>
              <a:t>GERMAN TRADEMARK LAW</a:t>
            </a:r>
          </a:p>
          <a:p>
            <a:pPr algn="ctr"/>
            <a:r>
              <a:rPr lang="pt-BR" altLang="pt-BR" sz="2400" dirty="0" err="1">
                <a:solidFill>
                  <a:schemeClr val="tx2"/>
                </a:solidFill>
                <a:latin typeface="Arial Narrow" panose="020B0606020202030204" pitchFamily="34" charset="0"/>
              </a:rPr>
              <a:t>November</a:t>
            </a:r>
            <a:r>
              <a:rPr lang="pt-BR" altLang="pt-BR" sz="2400" dirty="0">
                <a:solidFill>
                  <a:schemeClr val="tx2"/>
                </a:solidFill>
                <a:latin typeface="Arial Narrow" panose="020B0606020202030204" pitchFamily="34" charset="0"/>
              </a:rPr>
              <a:t> 30, 1874</a:t>
            </a:r>
          </a:p>
          <a:p>
            <a:pPr algn="ctr"/>
            <a:endParaRPr lang="pt-BR" altLang="pt-BR" sz="2600" dirty="0">
              <a:solidFill>
                <a:schemeClr val="tx2"/>
              </a:solidFill>
              <a:latin typeface="Arial Narrow" panose="020B0606020202030204" pitchFamily="34" charset="0"/>
            </a:endParaRPr>
          </a:p>
          <a:p>
            <a:pPr marL="457200" indent="-457200">
              <a:buFont typeface="Wingdings" panose="05000000000000000000" pitchFamily="2" charset="2"/>
              <a:buChar char="Ø"/>
            </a:pPr>
            <a:r>
              <a:rPr lang="pt-BR" altLang="pt-BR" sz="1600" dirty="0" err="1">
                <a:solidFill>
                  <a:schemeClr val="tx2"/>
                </a:solidFill>
                <a:latin typeface="Arial Narrow" panose="020B0606020202030204" pitchFamily="34" charset="0"/>
              </a:rPr>
              <a:t>Companies</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could</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register</a:t>
            </a:r>
            <a:r>
              <a:rPr lang="pt-BR" altLang="pt-BR" sz="1600" dirty="0">
                <a:solidFill>
                  <a:schemeClr val="tx2"/>
                </a:solidFill>
                <a:latin typeface="Arial Narrow" panose="020B0606020202030204" pitchFamily="34" charset="0"/>
              </a:rPr>
              <a:t> a </a:t>
            </a:r>
            <a:r>
              <a:rPr lang="pt-BR" altLang="pt-BR" sz="1600" dirty="0" err="1">
                <a:solidFill>
                  <a:schemeClr val="tx2"/>
                </a:solidFill>
                <a:latin typeface="Arial Narrow" panose="020B0606020202030204" pitchFamily="34" charset="0"/>
              </a:rPr>
              <a:t>trademark</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with</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the</a:t>
            </a:r>
            <a:r>
              <a:rPr lang="pt-BR" altLang="pt-BR" sz="1600" dirty="0">
                <a:solidFill>
                  <a:schemeClr val="tx2"/>
                </a:solidFill>
                <a:latin typeface="Arial Narrow" panose="020B0606020202030204" pitchFamily="34" charset="0"/>
              </a:rPr>
              <a:t> comercial registry </a:t>
            </a:r>
            <a:r>
              <a:rPr lang="pt-BR" altLang="pt-BR" sz="1600" dirty="0" err="1">
                <a:solidFill>
                  <a:schemeClr val="tx2"/>
                </a:solidFill>
                <a:latin typeface="Arial Narrow" panose="020B0606020202030204" pitchFamily="34" charset="0"/>
              </a:rPr>
              <a:t>of</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their</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place</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of</a:t>
            </a:r>
            <a:r>
              <a:rPr lang="pt-BR" altLang="pt-BR" sz="1600" dirty="0">
                <a:solidFill>
                  <a:schemeClr val="tx2"/>
                </a:solidFill>
                <a:latin typeface="Arial Narrow" panose="020B0606020202030204" pitchFamily="34" charset="0"/>
              </a:rPr>
              <a:t> business</a:t>
            </a:r>
          </a:p>
          <a:p>
            <a:pPr marL="457200" indent="-457200">
              <a:buFont typeface="Wingdings" panose="05000000000000000000" pitchFamily="2" charset="2"/>
              <a:buChar char="Ø"/>
            </a:pPr>
            <a:r>
              <a:rPr lang="pt-BR" altLang="pt-BR" sz="1600" dirty="0">
                <a:solidFill>
                  <a:schemeClr val="tx2"/>
                </a:solidFill>
                <a:latin typeface="Arial Narrow" panose="020B0606020202030204" pitchFamily="34" charset="0"/>
              </a:rPr>
              <a:t>The </a:t>
            </a:r>
            <a:r>
              <a:rPr lang="pt-BR" altLang="pt-BR" sz="1600" dirty="0" err="1">
                <a:solidFill>
                  <a:schemeClr val="tx2"/>
                </a:solidFill>
                <a:latin typeface="Arial Narrow" panose="020B0606020202030204" pitchFamily="34" charset="0"/>
              </a:rPr>
              <a:t>trademark</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registration</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expired</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together</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with</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the</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registration</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of</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the</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company</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itself</a:t>
            </a:r>
            <a:endParaRPr lang="pt-BR" altLang="pt-BR" sz="1600" dirty="0">
              <a:solidFill>
                <a:schemeClr val="tx2"/>
              </a:solidFill>
              <a:latin typeface="Arial Narrow" panose="020B0606020202030204" pitchFamily="34" charset="0"/>
            </a:endParaRPr>
          </a:p>
          <a:p>
            <a:pPr algn="ctr"/>
            <a:endParaRPr lang="pt-BR" altLang="pt-BR" sz="2600" dirty="0">
              <a:solidFill>
                <a:schemeClr val="tx2"/>
              </a:solidFill>
              <a:latin typeface="Arial Narrow" panose="020B0606020202030204" pitchFamily="34" charset="0"/>
            </a:endParaRPr>
          </a:p>
          <a:p>
            <a:pPr algn="ctr"/>
            <a:r>
              <a:rPr lang="pt-BR" altLang="pt-BR" sz="2600" dirty="0">
                <a:solidFill>
                  <a:schemeClr val="tx2"/>
                </a:solidFill>
                <a:latin typeface="Arial Narrow" panose="020B0606020202030204" pitchFamily="34" charset="0"/>
              </a:rPr>
              <a:t>PATENT LAW</a:t>
            </a:r>
          </a:p>
          <a:p>
            <a:pPr algn="ctr"/>
            <a:r>
              <a:rPr lang="pt-BR" altLang="pt-BR" sz="2400" dirty="0">
                <a:solidFill>
                  <a:schemeClr val="tx2"/>
                </a:solidFill>
                <a:latin typeface="Arial Narrow" panose="020B0606020202030204" pitchFamily="34" charset="0"/>
              </a:rPr>
              <a:t>MAY 25, 1877</a:t>
            </a:r>
          </a:p>
          <a:p>
            <a:pPr marL="342900" indent="-342900" algn="ctr">
              <a:buFont typeface="Wingdings" panose="05000000000000000000" pitchFamily="2" charset="2"/>
              <a:buChar char="Ø"/>
            </a:pPr>
            <a:endParaRPr lang="pt-BR" altLang="pt-BR" sz="2400" dirty="0">
              <a:solidFill>
                <a:schemeClr val="tx2"/>
              </a:solidFill>
              <a:latin typeface="Arial Narrow" panose="020B0606020202030204" pitchFamily="34" charset="0"/>
            </a:endParaRPr>
          </a:p>
          <a:p>
            <a:pPr marL="285750" indent="-285750">
              <a:buFont typeface="Wingdings" panose="05000000000000000000" pitchFamily="2" charset="2"/>
              <a:buChar char="Ø"/>
            </a:pPr>
            <a:r>
              <a:rPr lang="pt-BR" altLang="pt-BR" sz="1600" dirty="0" err="1">
                <a:solidFill>
                  <a:schemeClr val="tx2"/>
                </a:solidFill>
                <a:latin typeface="Arial Narrow" panose="020B0606020202030204" pitchFamily="34" charset="0"/>
              </a:rPr>
              <a:t>Creation</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of</a:t>
            </a:r>
            <a:r>
              <a:rPr lang="pt-BR" altLang="pt-BR" sz="1600" dirty="0">
                <a:solidFill>
                  <a:schemeClr val="tx2"/>
                </a:solidFill>
                <a:latin typeface="Arial Narrow" panose="020B0606020202030204" pitchFamily="34" charset="0"/>
              </a:rPr>
              <a:t> The Imperial </a:t>
            </a:r>
            <a:r>
              <a:rPr lang="pt-BR" altLang="pt-BR" sz="1600" dirty="0" err="1">
                <a:solidFill>
                  <a:schemeClr val="tx2"/>
                </a:solidFill>
                <a:latin typeface="Arial Narrow" panose="020B0606020202030204" pitchFamily="34" charset="0"/>
              </a:rPr>
              <a:t>Patent</a:t>
            </a:r>
            <a:r>
              <a:rPr lang="pt-BR" altLang="pt-BR" sz="1600" dirty="0">
                <a:solidFill>
                  <a:schemeClr val="tx2"/>
                </a:solidFill>
                <a:latin typeface="Arial Narrow" panose="020B0606020202030204" pitchFamily="34" charset="0"/>
              </a:rPr>
              <a:t> Office as central </a:t>
            </a:r>
            <a:r>
              <a:rPr lang="pt-BR" altLang="pt-BR" sz="1600" dirty="0" err="1">
                <a:solidFill>
                  <a:schemeClr val="tx2"/>
                </a:solidFill>
                <a:latin typeface="Arial Narrow" panose="020B0606020202030204" pitchFamily="34" charset="0"/>
              </a:rPr>
              <a:t>registration</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authority</a:t>
            </a:r>
            <a:endParaRPr lang="pt-BR" altLang="pt-BR" sz="1600" dirty="0">
              <a:solidFill>
                <a:schemeClr val="tx2"/>
              </a:solidFill>
              <a:latin typeface="Arial Narrow" panose="020B0606020202030204" pitchFamily="34" charset="0"/>
            </a:endParaRPr>
          </a:p>
          <a:p>
            <a:pPr marL="342900" indent="-342900">
              <a:buFont typeface="Wingdings" panose="05000000000000000000" pitchFamily="2" charset="2"/>
              <a:buChar char="Ø"/>
            </a:pPr>
            <a:r>
              <a:rPr lang="pt-BR" altLang="pt-BR" sz="1600" dirty="0" err="1">
                <a:solidFill>
                  <a:schemeClr val="tx2"/>
                </a:solidFill>
                <a:latin typeface="Arial Narrow" panose="020B0606020202030204" pitchFamily="34" charset="0"/>
              </a:rPr>
              <a:t>Inauguration</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of</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the</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Patent</a:t>
            </a:r>
            <a:r>
              <a:rPr lang="pt-BR" altLang="pt-BR" sz="1600" dirty="0">
                <a:solidFill>
                  <a:schemeClr val="tx2"/>
                </a:solidFill>
                <a:latin typeface="Arial Narrow" panose="020B0606020202030204" pitchFamily="34" charset="0"/>
              </a:rPr>
              <a:t> Office </a:t>
            </a:r>
            <a:r>
              <a:rPr lang="pt-BR" altLang="pt-BR" sz="1600" dirty="0" err="1">
                <a:solidFill>
                  <a:schemeClr val="tx2"/>
                </a:solidFill>
                <a:latin typeface="Arial Narrow" panose="020B0606020202030204" pitchFamily="34" charset="0"/>
              </a:rPr>
              <a:t>on</a:t>
            </a:r>
            <a:r>
              <a:rPr lang="pt-BR" altLang="pt-BR" sz="1600" dirty="0">
                <a:solidFill>
                  <a:schemeClr val="tx2"/>
                </a:solidFill>
                <a:latin typeface="Arial Narrow" panose="020B0606020202030204" pitchFamily="34" charset="0"/>
              </a:rPr>
              <a:t> July 1, 1877</a:t>
            </a:r>
          </a:p>
          <a:p>
            <a:pPr marL="342900" indent="-342900">
              <a:buFont typeface="Wingdings" panose="05000000000000000000" pitchFamily="2" charset="2"/>
              <a:buChar char="Ø"/>
            </a:pPr>
            <a:r>
              <a:rPr lang="pt-BR" altLang="pt-BR" sz="1600" dirty="0" err="1">
                <a:solidFill>
                  <a:schemeClr val="tx2"/>
                </a:solidFill>
                <a:latin typeface="Arial Narrow" panose="020B0606020202030204" pitchFamily="34" charset="0"/>
              </a:rPr>
              <a:t>Granting</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of</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the</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first</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patent</a:t>
            </a:r>
            <a:r>
              <a:rPr lang="pt-BR" altLang="pt-BR" sz="1600" dirty="0">
                <a:solidFill>
                  <a:schemeClr val="tx2"/>
                </a:solidFill>
                <a:latin typeface="Arial Narrow" panose="020B0606020202030204" pitchFamily="34" charset="0"/>
              </a:rPr>
              <a:t> </a:t>
            </a:r>
            <a:r>
              <a:rPr lang="pt-BR" altLang="pt-BR" sz="1600" dirty="0" err="1">
                <a:solidFill>
                  <a:schemeClr val="tx2"/>
                </a:solidFill>
                <a:latin typeface="Arial Narrow" panose="020B0606020202030204" pitchFamily="34" charset="0"/>
              </a:rPr>
              <a:t>on</a:t>
            </a:r>
            <a:r>
              <a:rPr lang="pt-BR" altLang="pt-BR" sz="1600" dirty="0">
                <a:solidFill>
                  <a:schemeClr val="tx2"/>
                </a:solidFill>
                <a:latin typeface="Arial Narrow" panose="020B0606020202030204" pitchFamily="34" charset="0"/>
              </a:rPr>
              <a:t> July 2, 1877</a:t>
            </a:r>
          </a:p>
          <a:p>
            <a:pPr marL="342900" indent="-342900">
              <a:buFont typeface="Wingdings" panose="05000000000000000000" pitchFamily="2" charset="2"/>
              <a:buChar char="Ø"/>
            </a:pPr>
            <a:endParaRPr lang="pt-BR" altLang="pt-BR" sz="1600" dirty="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56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01208"/>
            <a:ext cx="9117496"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1333500" y="1113469"/>
            <a:ext cx="647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pt-BR" altLang="pt-BR" sz="2600">
              <a:solidFill>
                <a:schemeClr val="tx2"/>
              </a:solidFill>
              <a:latin typeface="Arial Narrow" panose="020B0606020202030204" pitchFamily="34" charset="0"/>
            </a:endParaRPr>
          </a:p>
        </p:txBody>
      </p:sp>
      <p:pic>
        <p:nvPicPr>
          <p:cNvPr id="6" name="Picture 5" descr="C:\Users\Joyce\Desktop\HN&amp;S\marca_hnes_horizontal.png">
            <a:extLst>
              <a:ext uri="{FF2B5EF4-FFF2-40B4-BE49-F238E27FC236}">
                <a16:creationId xmlns:a16="http://schemas.microsoft.com/office/drawing/2014/main" xmlns="" id="{F843FF71-FA4F-4171-BF13-A46F3BBAAAF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30016" y="5405652"/>
            <a:ext cx="4283968" cy="134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256C7850-3625-4496-9500-DD0EDEB3B863}"/>
              </a:ext>
            </a:extLst>
          </p:cNvPr>
          <p:cNvPicPr>
            <a:picLocks noChangeAspect="1"/>
          </p:cNvPicPr>
          <p:nvPr/>
        </p:nvPicPr>
        <p:blipFill>
          <a:blip r:embed="rId5"/>
          <a:stretch>
            <a:fillRect/>
          </a:stretch>
        </p:blipFill>
        <p:spPr>
          <a:xfrm>
            <a:off x="13252" y="0"/>
            <a:ext cx="9117496" cy="3446679"/>
          </a:xfrm>
          <a:prstGeom prst="rect">
            <a:avLst/>
          </a:prstGeom>
        </p:spPr>
      </p:pic>
      <p:sp>
        <p:nvSpPr>
          <p:cNvPr id="5" name="TextBox 4">
            <a:extLst>
              <a:ext uri="{FF2B5EF4-FFF2-40B4-BE49-F238E27FC236}">
                <a16:creationId xmlns:a16="http://schemas.microsoft.com/office/drawing/2014/main" xmlns="" id="{C4B86027-EECA-47C2-A438-698489EA8DAF}"/>
              </a:ext>
            </a:extLst>
          </p:cNvPr>
          <p:cNvSpPr txBox="1"/>
          <p:nvPr/>
        </p:nvSpPr>
        <p:spPr>
          <a:xfrm>
            <a:off x="2267744" y="3736984"/>
            <a:ext cx="4680520" cy="369332"/>
          </a:xfrm>
          <a:prstGeom prst="rect">
            <a:avLst/>
          </a:prstGeom>
          <a:noFill/>
        </p:spPr>
        <p:txBody>
          <a:bodyPr wrap="square" rtlCol="0">
            <a:spAutoFit/>
          </a:bodyPr>
          <a:lstStyle/>
          <a:p>
            <a:r>
              <a:rPr lang="en-CA" dirty="0"/>
              <a:t>Treaty of Tordesillas (</a:t>
            </a:r>
            <a:r>
              <a:rPr lang="en-CA" dirty="0" err="1"/>
              <a:t>Tordesilhas</a:t>
            </a:r>
            <a:r>
              <a:rPr lang="en-CA" dirty="0"/>
              <a:t>) - 1492</a:t>
            </a:r>
          </a:p>
        </p:txBody>
      </p:sp>
    </p:spTree>
    <p:extLst>
      <p:ext uri="{BB962C8B-B14F-4D97-AF65-F5344CB8AC3E}">
        <p14:creationId xmlns:p14="http://schemas.microsoft.com/office/powerpoint/2010/main" val="398769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6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600" dirty="0">
                <a:solidFill>
                  <a:schemeClr val="tx2"/>
                </a:solidFill>
                <a:latin typeface="Arial Narrow" panose="020B0606020202030204" pitchFamily="34" charset="0"/>
              </a:rPr>
              <a:t>ALVARÁ DE 28 DE ABRIL DE 1809</a:t>
            </a:r>
          </a:p>
          <a:p>
            <a:pPr algn="ctr"/>
            <a:r>
              <a:rPr lang="pt-BR" altLang="pt-BR" sz="2600" dirty="0">
                <a:solidFill>
                  <a:schemeClr val="tx2"/>
                </a:solidFill>
                <a:latin typeface="Arial Narrow" panose="020B0606020202030204" pitchFamily="34" charset="0"/>
              </a:rPr>
              <a:t>(John VI </a:t>
            </a:r>
            <a:r>
              <a:rPr lang="pt-BR" altLang="pt-BR" sz="2600" dirty="0" err="1">
                <a:solidFill>
                  <a:schemeClr val="tx2"/>
                </a:solidFill>
                <a:latin typeface="Arial Narrow" panose="020B0606020202030204" pitchFamily="34" charset="0"/>
              </a:rPr>
              <a:t>of</a:t>
            </a:r>
            <a:r>
              <a:rPr lang="pt-BR" altLang="pt-BR" sz="2600" dirty="0">
                <a:solidFill>
                  <a:schemeClr val="tx2"/>
                </a:solidFill>
                <a:latin typeface="Arial Narrow" panose="020B0606020202030204" pitchFamily="34" charset="0"/>
              </a:rPr>
              <a:t> Portugal)</a:t>
            </a:r>
          </a:p>
          <a:p>
            <a:pPr algn="ctr"/>
            <a:endParaRPr lang="pt-BR" altLang="pt-BR" sz="2600" dirty="0">
              <a:solidFill>
                <a:schemeClr val="tx2"/>
              </a:solidFill>
              <a:latin typeface="Arial Narrow" panose="020B0606020202030204" pitchFamily="34" charset="0"/>
            </a:endParaRPr>
          </a:p>
          <a:p>
            <a:pPr marL="285750" indent="-285750" algn="just">
              <a:buAutoNum type="romanUcPeriod"/>
            </a:pPr>
            <a:r>
              <a:rPr lang="pt-BR" altLang="pt-BR" sz="1200" dirty="0" err="1">
                <a:solidFill>
                  <a:schemeClr val="tx2"/>
                </a:solidFill>
                <a:latin typeface="Arial Narrow" panose="020B0606020202030204" pitchFamily="34" charset="0"/>
              </a:rPr>
              <a:t>Exemption</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of</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duties</a:t>
            </a:r>
            <a:r>
              <a:rPr lang="pt-BR" altLang="pt-BR" sz="1200" dirty="0">
                <a:solidFill>
                  <a:schemeClr val="tx2"/>
                </a:solidFill>
                <a:latin typeface="Arial Narrow" panose="020B0606020202030204" pitchFamily="34" charset="0"/>
              </a:rPr>
              <a:t> for </a:t>
            </a:r>
            <a:r>
              <a:rPr lang="pt-BR" altLang="pt-BR" sz="1200" dirty="0" err="1">
                <a:solidFill>
                  <a:schemeClr val="tx2"/>
                </a:solidFill>
                <a:latin typeface="Arial Narrow" panose="020B0606020202030204" pitchFamily="34" charset="0"/>
              </a:rPr>
              <a:t>raw</a:t>
            </a:r>
            <a:r>
              <a:rPr lang="pt-BR" altLang="pt-BR" sz="1200" dirty="0">
                <a:solidFill>
                  <a:schemeClr val="tx2"/>
                </a:solidFill>
                <a:latin typeface="Arial Narrow" panose="020B0606020202030204" pitchFamily="34" charset="0"/>
              </a:rPr>
              <a:t> material </a:t>
            </a:r>
            <a:r>
              <a:rPr lang="pt-BR" altLang="pt-BR" sz="1200" dirty="0" err="1">
                <a:solidFill>
                  <a:schemeClr val="tx2"/>
                </a:solidFill>
                <a:latin typeface="Arial Narrow" panose="020B0606020202030204" pitchFamily="34" charset="0"/>
              </a:rPr>
              <a:t>imported</a:t>
            </a:r>
            <a:r>
              <a:rPr lang="pt-BR" altLang="pt-BR" sz="1200" dirty="0">
                <a:solidFill>
                  <a:schemeClr val="tx2"/>
                </a:solidFill>
                <a:latin typeface="Arial Narrow" panose="020B0606020202030204" pitchFamily="34" charset="0"/>
              </a:rPr>
              <a:t> for </a:t>
            </a:r>
            <a:r>
              <a:rPr lang="pt-BR" altLang="pt-BR" sz="1200" dirty="0" err="1">
                <a:solidFill>
                  <a:schemeClr val="tx2"/>
                </a:solidFill>
                <a:latin typeface="Arial Narrow" panose="020B0606020202030204" pitchFamily="34" charset="0"/>
              </a:rPr>
              <a:t>processing</a:t>
            </a:r>
            <a:r>
              <a:rPr lang="pt-BR" altLang="pt-BR" sz="1200" dirty="0">
                <a:solidFill>
                  <a:schemeClr val="tx2"/>
                </a:solidFill>
                <a:latin typeface="Arial Narrow" panose="020B0606020202030204" pitchFamily="34" charset="0"/>
              </a:rPr>
              <a:t>.</a:t>
            </a:r>
          </a:p>
          <a:p>
            <a:pPr marL="285750" indent="-285750" algn="just">
              <a:buAutoNum type="romanUcPeriod"/>
            </a:pPr>
            <a:r>
              <a:rPr lang="pt-BR" altLang="pt-BR" sz="1200" dirty="0" err="1">
                <a:solidFill>
                  <a:schemeClr val="tx2"/>
                </a:solidFill>
                <a:latin typeface="Arial Narrow" panose="020B0606020202030204" pitchFamily="34" charset="0"/>
              </a:rPr>
              <a:t>Exemption</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of</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export</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duties</a:t>
            </a:r>
            <a:r>
              <a:rPr lang="pt-BR" altLang="pt-BR" sz="1200" dirty="0">
                <a:solidFill>
                  <a:schemeClr val="tx2"/>
                </a:solidFill>
                <a:latin typeface="Arial Narrow" panose="020B0606020202030204" pitchFamily="34" charset="0"/>
              </a:rPr>
              <a:t>.</a:t>
            </a:r>
          </a:p>
          <a:p>
            <a:pPr marL="285750" indent="-285750" algn="just">
              <a:buAutoNum type="romanUcPeriod"/>
            </a:pPr>
            <a:r>
              <a:rPr lang="pt-BR" altLang="pt-BR" sz="1200" dirty="0">
                <a:solidFill>
                  <a:schemeClr val="tx2"/>
                </a:solidFill>
                <a:latin typeface="Arial Narrow" panose="020B0606020202030204" pitchFamily="34" charset="0"/>
              </a:rPr>
              <a:t>Military </a:t>
            </a:r>
            <a:r>
              <a:rPr lang="pt-BR" altLang="pt-BR" sz="1200" dirty="0" err="1">
                <a:solidFill>
                  <a:schemeClr val="tx2"/>
                </a:solidFill>
                <a:latin typeface="Arial Narrow" panose="020B0606020202030204" pitchFamily="34" charset="0"/>
              </a:rPr>
              <a:t>uniforms</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to</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be</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purchased</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from</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Portuguese</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manufacturers</a:t>
            </a:r>
            <a:r>
              <a:rPr lang="pt-BR" altLang="pt-BR" sz="1200" dirty="0">
                <a:solidFill>
                  <a:schemeClr val="tx2"/>
                </a:solidFill>
                <a:latin typeface="Arial Narrow" panose="020B0606020202030204" pitchFamily="34" charset="0"/>
              </a:rPr>
              <a:t>.</a:t>
            </a:r>
          </a:p>
          <a:p>
            <a:pPr marL="285750" indent="-285750" algn="just">
              <a:buAutoNum type="romanUcPeriod"/>
            </a:pPr>
            <a:r>
              <a:rPr lang="pt-BR" altLang="pt-BR" sz="1200" dirty="0" err="1">
                <a:solidFill>
                  <a:schemeClr val="tx2"/>
                </a:solidFill>
                <a:latin typeface="Arial Narrow" panose="020B0606020202030204" pitchFamily="34" charset="0"/>
              </a:rPr>
              <a:t>Restrictions</a:t>
            </a:r>
            <a:r>
              <a:rPr lang="pt-BR" altLang="pt-BR" sz="1200" dirty="0">
                <a:solidFill>
                  <a:schemeClr val="tx2"/>
                </a:solidFill>
                <a:latin typeface="Arial Narrow" panose="020B0606020202030204" pitchFamily="34" charset="0"/>
              </a:rPr>
              <a:t> for </a:t>
            </a:r>
            <a:r>
              <a:rPr lang="pt-BR" altLang="pt-BR" sz="1200" dirty="0" err="1">
                <a:solidFill>
                  <a:schemeClr val="tx2"/>
                </a:solidFill>
                <a:latin typeface="Arial Narrow" panose="020B0606020202030204" pitchFamily="34" charset="0"/>
              </a:rPr>
              <a:t>recruitment</a:t>
            </a:r>
            <a:r>
              <a:rPr lang="pt-BR" altLang="pt-BR" sz="1200" dirty="0">
                <a:solidFill>
                  <a:schemeClr val="tx2"/>
                </a:solidFill>
                <a:latin typeface="Arial Narrow" panose="020B0606020202030204" pitchFamily="34" charset="0"/>
              </a:rPr>
              <a:t> in rural </a:t>
            </a:r>
            <a:r>
              <a:rPr lang="pt-BR" altLang="pt-BR" sz="1200" dirty="0" err="1">
                <a:solidFill>
                  <a:schemeClr val="tx2"/>
                </a:solidFill>
                <a:latin typeface="Arial Narrow" panose="020B0606020202030204" pitchFamily="34" charset="0"/>
              </a:rPr>
              <a:t>and</a:t>
            </a:r>
            <a:r>
              <a:rPr lang="pt-BR" altLang="pt-BR" sz="1200" dirty="0">
                <a:solidFill>
                  <a:schemeClr val="tx2"/>
                </a:solidFill>
                <a:latin typeface="Arial Narrow" panose="020B0606020202030204" pitchFamily="34" charset="0"/>
              </a:rPr>
              <a:t> industrial </a:t>
            </a:r>
            <a:r>
              <a:rPr lang="pt-BR" altLang="pt-BR" sz="1200" dirty="0" err="1">
                <a:solidFill>
                  <a:schemeClr val="tx2"/>
                </a:solidFill>
                <a:latin typeface="Arial Narrow" panose="020B0606020202030204" pitchFamily="34" charset="0"/>
              </a:rPr>
              <a:t>areas</a:t>
            </a:r>
            <a:r>
              <a:rPr lang="pt-BR" altLang="pt-BR" sz="1200" dirty="0">
                <a:solidFill>
                  <a:schemeClr val="tx2"/>
                </a:solidFill>
                <a:latin typeface="Arial Narrow" panose="020B0606020202030204" pitchFamily="34" charset="0"/>
              </a:rPr>
              <a:t>.</a:t>
            </a:r>
          </a:p>
          <a:p>
            <a:pPr marL="285750" indent="-285750" algn="just">
              <a:buAutoNum type="romanUcPeriod"/>
            </a:pPr>
            <a:r>
              <a:rPr lang="pt-BR" altLang="pt-BR" sz="1200" dirty="0" err="1">
                <a:solidFill>
                  <a:schemeClr val="tx2"/>
                </a:solidFill>
                <a:latin typeface="Arial Narrow" panose="020B0606020202030204" pitchFamily="34" charset="0"/>
              </a:rPr>
              <a:t>Allotment</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of</a:t>
            </a:r>
            <a:r>
              <a:rPr lang="pt-BR" altLang="pt-BR" sz="1200" dirty="0">
                <a:solidFill>
                  <a:schemeClr val="tx2"/>
                </a:solidFill>
                <a:latin typeface="Arial Narrow" panose="020B0606020202030204" pitchFamily="34" charset="0"/>
              </a:rPr>
              <a:t> capital </a:t>
            </a:r>
            <a:r>
              <a:rPr lang="pt-BR" altLang="pt-BR" sz="1200" dirty="0" err="1">
                <a:solidFill>
                  <a:schemeClr val="tx2"/>
                </a:solidFill>
                <a:latin typeface="Arial Narrow" panose="020B0606020202030204" pitchFamily="34" charset="0"/>
              </a:rPr>
              <a:t>from</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lottery</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gains</a:t>
            </a:r>
            <a:r>
              <a:rPr lang="pt-BR" altLang="pt-BR" sz="1200" dirty="0">
                <a:solidFill>
                  <a:schemeClr val="tx2"/>
                </a:solidFill>
                <a:latin typeface="Arial Narrow" panose="020B0606020202030204" pitchFamily="34" charset="0"/>
              </a:rPr>
              <a:t> for </a:t>
            </a:r>
            <a:r>
              <a:rPr lang="pt-BR" altLang="pt-BR" sz="1200" dirty="0" err="1">
                <a:solidFill>
                  <a:schemeClr val="tx2"/>
                </a:solidFill>
                <a:latin typeface="Arial Narrow" panose="020B0606020202030204" pitchFamily="34" charset="0"/>
              </a:rPr>
              <a:t>the</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purchase</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of</a:t>
            </a:r>
            <a:r>
              <a:rPr lang="pt-BR" altLang="pt-BR" sz="1200" dirty="0">
                <a:solidFill>
                  <a:schemeClr val="tx2"/>
                </a:solidFill>
                <a:latin typeface="Arial Narrow" panose="020B0606020202030204" pitchFamily="34" charset="0"/>
              </a:rPr>
              <a:t> new </a:t>
            </a:r>
            <a:r>
              <a:rPr lang="pt-BR" altLang="pt-BR" sz="1200" dirty="0" err="1">
                <a:solidFill>
                  <a:schemeClr val="tx2"/>
                </a:solidFill>
                <a:latin typeface="Arial Narrow" panose="020B0606020202030204" pitchFamily="34" charset="0"/>
              </a:rPr>
              <a:t>machinery</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and</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equipmet</a:t>
            </a:r>
            <a:r>
              <a:rPr lang="pt-BR" altLang="pt-BR" sz="1200" dirty="0">
                <a:solidFill>
                  <a:schemeClr val="tx2"/>
                </a:solidFill>
                <a:latin typeface="Arial Narrow" panose="020B0606020202030204" pitchFamily="34" charset="0"/>
              </a:rPr>
              <a:t>.</a:t>
            </a:r>
          </a:p>
          <a:p>
            <a:pPr marL="285750" indent="-285750" algn="just">
              <a:buAutoNum type="romanUcPeriod"/>
            </a:pPr>
            <a:r>
              <a:rPr lang="pt-BR" altLang="pt-BR" sz="1400" b="1" dirty="0">
                <a:solidFill>
                  <a:schemeClr val="tx2"/>
                </a:solidFill>
                <a:latin typeface="Arial Narrow" panose="020B0606020202030204" pitchFamily="34" charset="0"/>
              </a:rPr>
              <a:t>Sendo muito conveniente que os inventores e </a:t>
            </a:r>
            <a:r>
              <a:rPr lang="pt-BR" altLang="pt-BR" sz="1400" b="1" dirty="0" err="1">
                <a:solidFill>
                  <a:schemeClr val="tx2"/>
                </a:solidFill>
                <a:latin typeface="Arial Narrow" panose="020B0606020202030204" pitchFamily="34" charset="0"/>
              </a:rPr>
              <a:t>introductores</a:t>
            </a:r>
            <a:r>
              <a:rPr lang="pt-BR" altLang="pt-BR" sz="1400" b="1" dirty="0">
                <a:solidFill>
                  <a:schemeClr val="tx2"/>
                </a:solidFill>
                <a:latin typeface="Arial Narrow" panose="020B0606020202030204" pitchFamily="34" charset="0"/>
              </a:rPr>
              <a:t> de alguma nova </a:t>
            </a:r>
            <a:r>
              <a:rPr lang="pt-BR" altLang="pt-BR" sz="1400" b="1" dirty="0" err="1">
                <a:solidFill>
                  <a:schemeClr val="tx2"/>
                </a:solidFill>
                <a:latin typeface="Arial Narrow" panose="020B0606020202030204" pitchFamily="34" charset="0"/>
              </a:rPr>
              <a:t>machina</a:t>
            </a:r>
            <a:r>
              <a:rPr lang="pt-BR" altLang="pt-BR" sz="1400" b="1" dirty="0">
                <a:solidFill>
                  <a:schemeClr val="tx2"/>
                </a:solidFill>
                <a:latin typeface="Arial Narrow" panose="020B0606020202030204" pitchFamily="34" charset="0"/>
              </a:rPr>
              <a:t>, e invenção nas artes, gozem do privilegio exclusivo além do direito que possam ter ao favor </a:t>
            </a:r>
            <a:r>
              <a:rPr lang="pt-BR" altLang="pt-BR" sz="1400" b="1" dirty="0" err="1">
                <a:solidFill>
                  <a:schemeClr val="tx2"/>
                </a:solidFill>
                <a:latin typeface="Arial Narrow" panose="020B0606020202030204" pitchFamily="34" charset="0"/>
              </a:rPr>
              <a:t>pecuniario</a:t>
            </a:r>
            <a:r>
              <a:rPr lang="pt-BR" altLang="pt-BR" sz="1400" b="1" dirty="0">
                <a:solidFill>
                  <a:schemeClr val="tx2"/>
                </a:solidFill>
                <a:latin typeface="Arial Narrow" panose="020B0606020202030204" pitchFamily="34" charset="0"/>
              </a:rPr>
              <a:t>, que sou servido estabelecer em beneficio da </a:t>
            </a:r>
            <a:r>
              <a:rPr lang="pt-BR" altLang="pt-BR" sz="1400" b="1" dirty="0" err="1">
                <a:solidFill>
                  <a:schemeClr val="tx2"/>
                </a:solidFill>
                <a:latin typeface="Arial Narrow" panose="020B0606020202030204" pitchFamily="34" charset="0"/>
              </a:rPr>
              <a:t>industria</a:t>
            </a:r>
            <a:r>
              <a:rPr lang="pt-BR" altLang="pt-BR" sz="1400" b="1" dirty="0">
                <a:solidFill>
                  <a:schemeClr val="tx2"/>
                </a:solidFill>
                <a:latin typeface="Arial Narrow" panose="020B0606020202030204" pitchFamily="34" charset="0"/>
              </a:rPr>
              <a:t> e das artes; ordeno que todas as pessoas que estiverem neste caso apresentem o plano do seu novo invento á Real Junta do Commercio; e que esta, reconhecendo a verdade, e fundamento </a:t>
            </a:r>
            <a:r>
              <a:rPr lang="pt-BR" altLang="pt-BR" sz="1400" b="1" dirty="0" err="1">
                <a:solidFill>
                  <a:schemeClr val="tx2"/>
                </a:solidFill>
                <a:latin typeface="Arial Narrow" panose="020B0606020202030204" pitchFamily="34" charset="0"/>
              </a:rPr>
              <a:t>delle</a:t>
            </a:r>
            <a:r>
              <a:rPr lang="pt-BR" altLang="pt-BR" sz="1400" b="1" dirty="0">
                <a:solidFill>
                  <a:schemeClr val="tx2"/>
                </a:solidFill>
                <a:latin typeface="Arial Narrow" panose="020B0606020202030204" pitchFamily="34" charset="0"/>
              </a:rPr>
              <a:t>, lhes conceda o privilegio exclusivo por quatorze </a:t>
            </a:r>
            <a:r>
              <a:rPr lang="pt-BR" altLang="pt-BR" sz="1400" b="1" dirty="0" err="1">
                <a:solidFill>
                  <a:schemeClr val="tx2"/>
                </a:solidFill>
                <a:latin typeface="Arial Narrow" panose="020B0606020202030204" pitchFamily="34" charset="0"/>
              </a:rPr>
              <a:t>annos</a:t>
            </a:r>
            <a:r>
              <a:rPr lang="pt-BR" altLang="pt-BR" sz="1400" b="1" dirty="0">
                <a:solidFill>
                  <a:schemeClr val="tx2"/>
                </a:solidFill>
                <a:latin typeface="Arial Narrow" panose="020B0606020202030204" pitchFamily="34" charset="0"/>
              </a:rPr>
              <a:t>, ficando obrigadas a </a:t>
            </a:r>
            <a:r>
              <a:rPr lang="pt-BR" altLang="pt-BR" sz="1400" b="1" dirty="0" err="1">
                <a:solidFill>
                  <a:schemeClr val="tx2"/>
                </a:solidFill>
                <a:latin typeface="Arial Narrow" panose="020B0606020202030204" pitchFamily="34" charset="0"/>
              </a:rPr>
              <a:t>publical-o</a:t>
            </a:r>
            <a:r>
              <a:rPr lang="pt-BR" altLang="pt-BR" sz="1400" b="1" dirty="0">
                <a:solidFill>
                  <a:schemeClr val="tx2"/>
                </a:solidFill>
                <a:latin typeface="Arial Narrow" panose="020B0606020202030204" pitchFamily="34" charset="0"/>
              </a:rPr>
              <a:t> depois, para que no fim desse prazo toda a Nação goze do </a:t>
            </a:r>
            <a:r>
              <a:rPr lang="pt-BR" altLang="pt-BR" sz="1400" b="1" dirty="0" err="1">
                <a:solidFill>
                  <a:schemeClr val="tx2"/>
                </a:solidFill>
                <a:latin typeface="Arial Narrow" panose="020B0606020202030204" pitchFamily="34" charset="0"/>
              </a:rPr>
              <a:t>fructo</a:t>
            </a:r>
            <a:r>
              <a:rPr lang="pt-BR" altLang="pt-BR" sz="1400" b="1" dirty="0">
                <a:solidFill>
                  <a:schemeClr val="tx2"/>
                </a:solidFill>
                <a:latin typeface="Arial Narrow" panose="020B0606020202030204" pitchFamily="34" charset="0"/>
              </a:rPr>
              <a:t> dessa invenção. Ordeno </a:t>
            </a:r>
            <a:r>
              <a:rPr lang="pt-BR" altLang="pt-BR" sz="1400" b="1" dirty="0" err="1">
                <a:solidFill>
                  <a:schemeClr val="tx2"/>
                </a:solidFill>
                <a:latin typeface="Arial Narrow" panose="020B0606020202030204" pitchFamily="34" charset="0"/>
              </a:rPr>
              <a:t>outrosim</a:t>
            </a:r>
            <a:r>
              <a:rPr lang="pt-BR" altLang="pt-BR" sz="1400" b="1" dirty="0">
                <a:solidFill>
                  <a:schemeClr val="tx2"/>
                </a:solidFill>
                <a:latin typeface="Arial Narrow" panose="020B0606020202030204" pitchFamily="34" charset="0"/>
              </a:rPr>
              <a:t>, que se faça uma </a:t>
            </a:r>
            <a:r>
              <a:rPr lang="pt-BR" altLang="pt-BR" sz="1400" b="1" dirty="0" err="1">
                <a:solidFill>
                  <a:schemeClr val="tx2"/>
                </a:solidFill>
                <a:latin typeface="Arial Narrow" panose="020B0606020202030204" pitchFamily="34" charset="0"/>
              </a:rPr>
              <a:t>exacta</a:t>
            </a:r>
            <a:r>
              <a:rPr lang="pt-BR" altLang="pt-BR" sz="1400" b="1" dirty="0">
                <a:solidFill>
                  <a:schemeClr val="tx2"/>
                </a:solidFill>
                <a:latin typeface="Arial Narrow" panose="020B0606020202030204" pitchFamily="34" charset="0"/>
              </a:rPr>
              <a:t> revisão dos que se acham </a:t>
            </a:r>
            <a:r>
              <a:rPr lang="pt-BR" altLang="pt-BR" sz="1400" b="1" dirty="0" err="1">
                <a:solidFill>
                  <a:schemeClr val="tx2"/>
                </a:solidFill>
                <a:latin typeface="Arial Narrow" panose="020B0606020202030204" pitchFamily="34" charset="0"/>
              </a:rPr>
              <a:t>actualmente</a:t>
            </a:r>
            <a:r>
              <a:rPr lang="pt-BR" altLang="pt-BR" sz="1400" b="1" dirty="0">
                <a:solidFill>
                  <a:schemeClr val="tx2"/>
                </a:solidFill>
                <a:latin typeface="Arial Narrow" panose="020B0606020202030204" pitchFamily="34" charset="0"/>
              </a:rPr>
              <a:t> concedidos, fazendo-se publico na forma acima determinada, e revogando-se todos os que por falsa </a:t>
            </a:r>
            <a:r>
              <a:rPr lang="pt-BR" altLang="pt-BR" sz="1400" b="1" dirty="0" err="1">
                <a:solidFill>
                  <a:schemeClr val="tx2"/>
                </a:solidFill>
                <a:latin typeface="Arial Narrow" panose="020B0606020202030204" pitchFamily="34" charset="0"/>
              </a:rPr>
              <a:t>allegação</a:t>
            </a:r>
            <a:r>
              <a:rPr lang="pt-BR" altLang="pt-BR" sz="1400" b="1" dirty="0">
                <a:solidFill>
                  <a:schemeClr val="tx2"/>
                </a:solidFill>
                <a:latin typeface="Arial Narrow" panose="020B0606020202030204" pitchFamily="34" charset="0"/>
              </a:rPr>
              <a:t>, ou sem bem fundadas razões obtiveram semelhantes concessões.</a:t>
            </a:r>
          </a:p>
          <a:p>
            <a:pPr marL="285750" indent="-285750" algn="just">
              <a:buAutoNum type="romanUcPeriod"/>
            </a:pPr>
            <a:r>
              <a:rPr lang="pt-BR" altLang="pt-BR" sz="1200" dirty="0" err="1">
                <a:solidFill>
                  <a:schemeClr val="tx2"/>
                </a:solidFill>
                <a:latin typeface="Arial Narrow" panose="020B0606020202030204" pitchFamily="34" charset="0"/>
              </a:rPr>
              <a:t>Reduction</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of</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duty</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on</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shipbuilding</a:t>
            </a:r>
            <a:r>
              <a:rPr lang="pt-BR" altLang="pt-BR" sz="1200" dirty="0">
                <a:solidFill>
                  <a:schemeClr val="tx2"/>
                </a:solidFill>
                <a:latin typeface="Arial Narrow" panose="020B0606020202030204" pitchFamily="34" charset="0"/>
              </a:rPr>
              <a:t> material </a:t>
            </a:r>
            <a:r>
              <a:rPr lang="pt-BR" altLang="pt-BR" sz="1200" dirty="0" err="1">
                <a:solidFill>
                  <a:schemeClr val="tx2"/>
                </a:solidFill>
                <a:latin typeface="Arial Narrow" panose="020B0606020202030204" pitchFamily="34" charset="0"/>
              </a:rPr>
              <a:t>imported</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from</a:t>
            </a:r>
            <a:r>
              <a:rPr lang="pt-BR" altLang="pt-BR" sz="1200" dirty="0">
                <a:solidFill>
                  <a:schemeClr val="tx2"/>
                </a:solidFill>
                <a:latin typeface="Arial Narrow" panose="020B0606020202030204" pitchFamily="34" charset="0"/>
              </a:rPr>
              <a:t> </a:t>
            </a:r>
            <a:r>
              <a:rPr lang="pt-BR" altLang="pt-BR" sz="1200" dirty="0" err="1">
                <a:solidFill>
                  <a:schemeClr val="tx2"/>
                </a:solidFill>
                <a:latin typeface="Arial Narrow" panose="020B0606020202030204" pitchFamily="34" charset="0"/>
              </a:rPr>
              <a:t>overseas</a:t>
            </a:r>
            <a:r>
              <a:rPr lang="pt-BR" altLang="pt-BR" sz="1200" dirty="0">
                <a:solidFill>
                  <a:schemeClr val="tx2"/>
                </a:solidFill>
                <a:latin typeface="Arial Narrow" panose="020B0606020202030204" pitchFamily="34" charset="0"/>
              </a:rPr>
              <a:t>.</a:t>
            </a: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lum bright="26000"/>
            <a:grayscl/>
            <a:extLst>
              <a:ext uri="{28A0092B-C50C-407E-A947-70E740481C1C}">
                <a14:useLocalDpi xmlns:a14="http://schemas.microsoft.com/office/drawing/2010/main" val="0"/>
              </a:ext>
            </a:extLst>
          </a:blip>
          <a:srcRect/>
          <a:stretch>
            <a:fillRect/>
          </a:stretch>
        </p:blipFill>
        <p:spPr bwMode="auto">
          <a:xfrm>
            <a:off x="67056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ítulo 9"/>
          <p:cNvSpPr txBox="1">
            <a:spLocks/>
          </p:cNvSpPr>
          <p:nvPr/>
        </p:nvSpPr>
        <p:spPr bwMode="auto">
          <a:xfrm>
            <a:off x="228600" y="266700"/>
            <a:ext cx="6477000" cy="6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2800" dirty="0">
                <a:solidFill>
                  <a:schemeClr val="tx2"/>
                </a:solidFill>
                <a:latin typeface="Arial Narrow" panose="020B0606020202030204" pitchFamily="34" charset="0"/>
              </a:rPr>
              <a:t>CONSTITUTION OF 1824</a:t>
            </a:r>
          </a:p>
          <a:p>
            <a:pPr algn="ctr"/>
            <a:endParaRPr lang="pt-BR" altLang="pt-BR" sz="2800" dirty="0">
              <a:solidFill>
                <a:schemeClr val="tx2"/>
              </a:solidFill>
              <a:latin typeface="Arial Narrow" panose="020B0606020202030204" pitchFamily="34" charset="0"/>
            </a:endParaRPr>
          </a:p>
          <a:p>
            <a:pPr algn="just"/>
            <a:r>
              <a:rPr lang="pt-BR" altLang="pt-BR" b="1" dirty="0" err="1">
                <a:solidFill>
                  <a:schemeClr val="tx2"/>
                </a:solidFill>
                <a:latin typeface="Arial Narrow" panose="020B0606020202030204" pitchFamily="34" charset="0"/>
              </a:rPr>
              <a:t>Art</a:t>
            </a:r>
            <a:r>
              <a:rPr lang="pt-BR" altLang="pt-BR" b="1" dirty="0">
                <a:solidFill>
                  <a:schemeClr val="tx2"/>
                </a:solidFill>
                <a:latin typeface="Arial Narrow" panose="020B0606020202030204" pitchFamily="34" charset="0"/>
              </a:rPr>
              <a:t> 179 </a:t>
            </a:r>
            <a:r>
              <a:rPr lang="en-US" altLang="pt-BR" b="1" dirty="0">
                <a:solidFill>
                  <a:schemeClr val="tx2"/>
                </a:solidFill>
                <a:latin typeface="Arial Narrow" panose="020B0606020202030204" pitchFamily="34" charset="0"/>
              </a:rPr>
              <a:t>The inviolability of the Civil and Political Rights of Brazilian Citizens, which are based on freedom, individual security, and property, is guaranteed by the Constitution of the Empire, as follows.</a:t>
            </a:r>
          </a:p>
          <a:p>
            <a:pPr algn="just"/>
            <a:endParaRPr lang="en-US" altLang="pt-BR" b="1" dirty="0">
              <a:solidFill>
                <a:schemeClr val="tx2"/>
              </a:solidFill>
              <a:latin typeface="Arial Narrow" panose="020B0606020202030204" pitchFamily="34" charset="0"/>
            </a:endParaRPr>
          </a:p>
          <a:p>
            <a:pPr algn="just"/>
            <a:r>
              <a:rPr lang="en-US" altLang="pt-BR" b="1" dirty="0">
                <a:solidFill>
                  <a:schemeClr val="tx2"/>
                </a:solidFill>
                <a:latin typeface="Arial Narrow" panose="020B0606020202030204" pitchFamily="34" charset="0"/>
              </a:rPr>
              <a:t>…</a:t>
            </a:r>
          </a:p>
          <a:p>
            <a:pPr algn="just"/>
            <a:endParaRPr lang="en-US" altLang="pt-BR" b="1" dirty="0">
              <a:solidFill>
                <a:schemeClr val="tx2"/>
              </a:solidFill>
              <a:latin typeface="Arial Narrow" panose="020B0606020202030204" pitchFamily="34" charset="0"/>
            </a:endParaRPr>
          </a:p>
          <a:p>
            <a:pPr algn="just"/>
            <a:r>
              <a:rPr lang="en-US" altLang="pt-BR" b="1" dirty="0">
                <a:solidFill>
                  <a:schemeClr val="tx2"/>
                </a:solidFill>
                <a:latin typeface="Arial Narrow" panose="020B0606020202030204" pitchFamily="34" charset="0"/>
              </a:rPr>
              <a:t>XXVI. Inventors will have ownership of their discoveries, or their productions. The Law will guarantee them a temporary exclusive privilege, or will remunerate them in compensation for the loss, which they will have to suffer due to the vulgarization.</a:t>
            </a:r>
            <a:endParaRPr lang="pt-BR" altLang="pt-BR" b="1" dirty="0">
              <a:solidFill>
                <a:schemeClr val="tx2"/>
              </a:solidFill>
              <a:latin typeface="Arial Narrow" panose="020B0606020202030204" pitchFamily="34" charset="0"/>
            </a:endParaRPr>
          </a:p>
        </p:txBody>
      </p:sp>
      <p:pic>
        <p:nvPicPr>
          <p:cNvPr id="3077" name="Picture 7" descr="C:\Users\Joyce\Desktop\HN&amp;S\marca_hnes_vertical.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05600" y="685800"/>
            <a:ext cx="24479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287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hmedabad 2020" id="{3CA8DC0D-B5A9-45B9-85C6-70C3B9918EA7}" vid="{7052777F-2213-42F1-BD7B-F674BC4B758F}"/>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0CABF8C37D50B4FB791949C685E9E1E" ma:contentTypeVersion="10" ma:contentTypeDescription="Crie um novo documento." ma:contentTypeScope="" ma:versionID="322baf1814f09810163830683b9e1268">
  <xsd:schema xmlns:xsd="http://www.w3.org/2001/XMLSchema" xmlns:xs="http://www.w3.org/2001/XMLSchema" xmlns:p="http://schemas.microsoft.com/office/2006/metadata/properties" xmlns:ns3="add51917-dd3f-4fa7-950f-920b14a2b55f" xmlns:ns4="66c1fdc5-ae12-453e-921a-00a89a000445" targetNamespace="http://schemas.microsoft.com/office/2006/metadata/properties" ma:root="true" ma:fieldsID="ffe8038b953200ee31b92a0f7a328c48" ns3:_="" ns4:_="">
    <xsd:import namespace="add51917-dd3f-4fa7-950f-920b14a2b55f"/>
    <xsd:import namespace="66c1fdc5-ae12-453e-921a-00a89a0004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51917-dd3f-4fa7-950f-920b14a2b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c1fdc5-ae12-453e-921a-00a89a000445"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SharingHintHash" ma:index="12"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B8383-1976-46BF-B728-8355543D10E3}">
  <ds:schemaRefs>
    <ds:schemaRef ds:uri="http://schemas.microsoft.com/sharepoint/v3/contenttype/forms"/>
  </ds:schemaRefs>
</ds:datastoreItem>
</file>

<file path=customXml/itemProps2.xml><?xml version="1.0" encoding="utf-8"?>
<ds:datastoreItem xmlns:ds="http://schemas.openxmlformats.org/officeDocument/2006/customXml" ds:itemID="{E9482A9A-780C-4358-9A45-7224DA5FE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51917-dd3f-4fa7-950f-920b14a2b55f"/>
    <ds:schemaRef ds:uri="66c1fdc5-ae12-453e-921a-00a89a000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66889-8ACE-489C-B884-7D07C37D7926}">
  <ds:schemaRefs>
    <ds:schemaRef ds:uri="http://purl.org/dc/elements/1.1/"/>
    <ds:schemaRef ds:uri="http://schemas.microsoft.com/office/infopath/2007/PartnerControls"/>
    <ds:schemaRef ds:uri="66c1fdc5-ae12-453e-921a-00a89a000445"/>
    <ds:schemaRef ds:uri="http://purl.org/dc/dcmitype/"/>
    <ds:schemaRef ds:uri="http://www.w3.org/XML/1998/namespace"/>
    <ds:schemaRef ds:uri="http://schemas.openxmlformats.org/package/2006/metadata/core-properties"/>
    <ds:schemaRef ds:uri="http://schemas.microsoft.com/office/2006/documentManagement/types"/>
    <ds:schemaRef ds:uri="add51917-dd3f-4fa7-950f-920b14a2b55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HNES E</Template>
  <TotalTime>0</TotalTime>
  <Words>3289</Words>
  <Application>Microsoft Office PowerPoint</Application>
  <PresentationFormat>On-screen Show (4:3)</PresentationFormat>
  <Paragraphs>225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   Volkhart Hanewald Attorney – Germany Attorney &amp; Patent Attorney – Brazil Managing Partner – HN&amp;S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Volkhart Hanewald Attorney – Germany Attorney &amp; Patent Attorney – Brazil Managing Partner – HN&amp;S</dc:title>
  <dc:creator>Volkhart Hanewald</dc:creator>
  <cp:lastModifiedBy>nayan</cp:lastModifiedBy>
  <cp:revision>8</cp:revision>
  <dcterms:created xsi:type="dcterms:W3CDTF">2023-01-08T12:19:34Z</dcterms:created>
  <dcterms:modified xsi:type="dcterms:W3CDTF">2023-02-23T14:15:50Z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0x01010060CABF8C37D50B4FB791949C685E9E1E</vt:lpwstr>
  </property>
</Properties>
</file>